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34" r:id="rId2"/>
    <p:sldMasterId id="2147483858" r:id="rId3"/>
    <p:sldMasterId id="2147483870" r:id="rId4"/>
    <p:sldMasterId id="2147483882" r:id="rId5"/>
    <p:sldMasterId id="2147483894" r:id="rId6"/>
  </p:sldMasterIdLst>
  <p:notesMasterIdLst>
    <p:notesMasterId r:id="rId19"/>
  </p:notesMasterIdLst>
  <p:handoutMasterIdLst>
    <p:handoutMasterId r:id="rId20"/>
  </p:handoutMasterIdLst>
  <p:sldIdLst>
    <p:sldId id="1717" r:id="rId7"/>
    <p:sldId id="1043" r:id="rId8"/>
    <p:sldId id="2357" r:id="rId9"/>
    <p:sldId id="2315" r:id="rId10"/>
    <p:sldId id="2880" r:id="rId11"/>
    <p:sldId id="2883" r:id="rId12"/>
    <p:sldId id="2882" r:id="rId13"/>
    <p:sldId id="2881" r:id="rId14"/>
    <p:sldId id="2884" r:id="rId15"/>
    <p:sldId id="2885" r:id="rId16"/>
    <p:sldId id="2886" r:id="rId17"/>
    <p:sldId id="572" r:id="rId18"/>
  </p:sldIdLst>
  <p:sldSz cx="12192000" cy="6858000"/>
  <p:notesSz cx="6807200" cy="9939338"/>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Schmid" initials="IS" lastIdx="1" clrIdx="0">
    <p:extLst>
      <p:ext uri="{19B8F6BF-5375-455C-9EA6-DF929625EA0E}">
        <p15:presenceInfo xmlns:p15="http://schemas.microsoft.com/office/powerpoint/2012/main" userId="8b88161770fee5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C573"/>
    <a:srgbClr val="FDB714"/>
    <a:srgbClr val="FF9933"/>
    <a:srgbClr val="002060"/>
    <a:srgbClr val="BFBFBF"/>
    <a:srgbClr val="EBEAE6"/>
    <a:srgbClr val="FF6600"/>
    <a:srgbClr val="E6F1F6"/>
    <a:srgbClr val="BBDAE8"/>
    <a:srgbClr val="46B4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1155" autoAdjust="0"/>
  </p:normalViewPr>
  <p:slideViewPr>
    <p:cSldViewPr snapToGrid="0">
      <p:cViewPr varScale="1">
        <p:scale>
          <a:sx n="57" d="100"/>
          <a:sy n="57" d="100"/>
        </p:scale>
        <p:origin x="992" y="52"/>
      </p:cViewPr>
      <p:guideLst/>
    </p:cSldViewPr>
  </p:slideViewPr>
  <p:notesTextViewPr>
    <p:cViewPr>
      <p:scale>
        <a:sx n="1" d="1"/>
        <a:sy n="1" d="1"/>
      </p:scale>
      <p:origin x="0" y="0"/>
    </p:cViewPr>
  </p:notesTextViewPr>
  <p:notesViewPr>
    <p:cSldViewPr snapToGrid="0">
      <p:cViewPr varScale="1">
        <p:scale>
          <a:sx n="61" d="100"/>
          <a:sy n="61" d="100"/>
        </p:scale>
        <p:origin x="32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96920616-2F25-4378-BAB5-B17471350017}" type="datetimeFigureOut">
              <a:rPr lang="nl-BE" smtClean="0"/>
              <a:t>19/03/2024</a:t>
            </a:fld>
            <a:endParaRPr lang="nl-BE"/>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068E6E7-B4C7-48BE-9EA4-CB3E3C41FF91}" type="slidenum">
              <a:rPr lang="nl-BE" smtClean="0"/>
              <a:t>‹#›</a:t>
            </a:fld>
            <a:endParaRPr lang="nl-BE"/>
          </a:p>
        </p:txBody>
      </p:sp>
    </p:spTree>
    <p:extLst>
      <p:ext uri="{BB962C8B-B14F-4D97-AF65-F5344CB8AC3E}">
        <p14:creationId xmlns:p14="http://schemas.microsoft.com/office/powerpoint/2010/main" val="1000566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aa-ET"/>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E5E8F4C-7B00-4EC1-952C-79820040A7BE}" type="datetimeFigureOut">
              <a:rPr lang="aa-ET" smtClean="0"/>
              <a:t>03/19/2024</a:t>
            </a:fld>
            <a:endParaRPr lang="aa-ET"/>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aa-ET"/>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aa-ET"/>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EFE15FB-C22C-4362-89AC-FFC816477682}" type="slidenum">
              <a:rPr lang="aa-ET" smtClean="0"/>
              <a:t>‹#›</a:t>
            </a:fld>
            <a:endParaRPr lang="aa-ET"/>
          </a:p>
        </p:txBody>
      </p:sp>
    </p:spTree>
    <p:extLst>
      <p:ext uri="{BB962C8B-B14F-4D97-AF65-F5344CB8AC3E}">
        <p14:creationId xmlns:p14="http://schemas.microsoft.com/office/powerpoint/2010/main" val="355626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FE15FB-C22C-4362-89AC-FFC816477682}" type="slidenum">
              <a:rPr kumimoji="0" lang="aa-E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aa-E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579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5F089-6C54-4A54-B73B-8865F0E825A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64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FE15FB-C22C-4362-89AC-FFC816477682}" type="slidenum">
              <a:rPr kumimoji="0" lang="aa-E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aa-E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873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FE15FB-C22C-4362-89AC-FFC816477682}" type="slidenum">
              <a:rPr lang="aa-ET" smtClean="0"/>
              <a:t>8</a:t>
            </a:fld>
            <a:endParaRPr lang="aa-ET"/>
          </a:p>
        </p:txBody>
      </p:sp>
    </p:spTree>
    <p:extLst>
      <p:ext uri="{BB962C8B-B14F-4D97-AF65-F5344CB8AC3E}">
        <p14:creationId xmlns:p14="http://schemas.microsoft.com/office/powerpoint/2010/main" val="252766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FE15FB-C22C-4362-89AC-FFC816477682}" type="slidenum">
              <a:rPr kumimoji="0" lang="aa-E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aa-E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30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FE15FB-C22C-4362-89AC-FFC816477682}" type="slidenum">
              <a:rPr kumimoji="0" lang="aa-E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aa-E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76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C6DC-01D4-4780-A155-A0D5DC71C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a-ET"/>
          </a:p>
        </p:txBody>
      </p:sp>
      <p:sp>
        <p:nvSpPr>
          <p:cNvPr id="3" name="Subtitle 2">
            <a:extLst>
              <a:ext uri="{FF2B5EF4-FFF2-40B4-BE49-F238E27FC236}">
                <a16:creationId xmlns:a16="http://schemas.microsoft.com/office/drawing/2014/main" id="{643089C7-4E82-48A6-8D0A-665101C85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a-ET"/>
          </a:p>
        </p:txBody>
      </p:sp>
      <p:sp>
        <p:nvSpPr>
          <p:cNvPr id="4" name="Date Placeholder 3">
            <a:extLst>
              <a:ext uri="{FF2B5EF4-FFF2-40B4-BE49-F238E27FC236}">
                <a16:creationId xmlns:a16="http://schemas.microsoft.com/office/drawing/2014/main" id="{E4217F32-4651-479B-906D-6259CF10F2D4}"/>
              </a:ext>
            </a:extLst>
          </p:cNvPr>
          <p:cNvSpPr>
            <a:spLocks noGrp="1"/>
          </p:cNvSpPr>
          <p:nvPr>
            <p:ph type="dt" sz="half" idx="10"/>
          </p:nvPr>
        </p:nvSpPr>
        <p:spPr/>
        <p:txBody>
          <a:bodyPr/>
          <a:lstStyle/>
          <a:p>
            <a:r>
              <a:rPr lang="aa-ET"/>
              <a:t>UEPG BOARD MEETING                              19 NOVEMBER 2020, videoconference</a:t>
            </a:r>
          </a:p>
        </p:txBody>
      </p:sp>
      <p:sp>
        <p:nvSpPr>
          <p:cNvPr id="5" name="Footer Placeholder 4">
            <a:extLst>
              <a:ext uri="{FF2B5EF4-FFF2-40B4-BE49-F238E27FC236}">
                <a16:creationId xmlns:a16="http://schemas.microsoft.com/office/drawing/2014/main" id="{DB314338-4FDA-4811-B1B7-619B75E0BC58}"/>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E2A8A699-4839-458F-9EF7-686EB0F51AD9}"/>
              </a:ext>
            </a:extLst>
          </p:cNvPr>
          <p:cNvSpPr>
            <a:spLocks noGrp="1"/>
          </p:cNvSpPr>
          <p:nvPr>
            <p:ph type="sldNum" sz="quarter" idx="12"/>
          </p:nvPr>
        </p:nvSpPr>
        <p:spPr/>
        <p:txBody>
          <a:bodyPr/>
          <a:lstStyle/>
          <a:p>
            <a:fld id="{C26438B7-15FA-46C8-9CCC-F2D2E0139396}" type="slidenum">
              <a:rPr lang="aa-ET" smtClean="0"/>
              <a:t>‹#›</a:t>
            </a:fld>
            <a:endParaRPr lang="aa-ET"/>
          </a:p>
        </p:txBody>
      </p:sp>
    </p:spTree>
    <p:extLst>
      <p:ext uri="{BB962C8B-B14F-4D97-AF65-F5344CB8AC3E}">
        <p14:creationId xmlns:p14="http://schemas.microsoft.com/office/powerpoint/2010/main" val="14984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C41E-9BEF-43E9-B9E2-D5EC656B4832}"/>
              </a:ext>
            </a:extLst>
          </p:cNvPr>
          <p:cNvSpPr>
            <a:spLocks noGrp="1"/>
          </p:cNvSpPr>
          <p:nvPr>
            <p:ph type="title"/>
          </p:nvPr>
        </p:nvSpPr>
        <p:spPr/>
        <p:txBody>
          <a:bodyPr/>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9C3A82F4-79D5-450B-BECE-673AEA0426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6CD2512D-F7CC-470C-B483-596588DDE8B8}"/>
              </a:ext>
            </a:extLst>
          </p:cNvPr>
          <p:cNvSpPr>
            <a:spLocks noGrp="1"/>
          </p:cNvSpPr>
          <p:nvPr>
            <p:ph type="dt" sz="half" idx="10"/>
          </p:nvPr>
        </p:nvSpPr>
        <p:spPr/>
        <p:txBody>
          <a:bodyPr/>
          <a:lstStyle/>
          <a:p>
            <a:r>
              <a:rPr lang="aa-ET"/>
              <a:t>UEPG BOARD MEETING                              19 NOVEMBER 2020, videoconference</a:t>
            </a:r>
          </a:p>
        </p:txBody>
      </p:sp>
      <p:sp>
        <p:nvSpPr>
          <p:cNvPr id="5" name="Footer Placeholder 4">
            <a:extLst>
              <a:ext uri="{FF2B5EF4-FFF2-40B4-BE49-F238E27FC236}">
                <a16:creationId xmlns:a16="http://schemas.microsoft.com/office/drawing/2014/main" id="{26041468-0DA3-4CC3-B323-DB9940EB01CA}"/>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0F35078A-C645-4DBD-9BE1-A7771ABE5E4B}"/>
              </a:ext>
            </a:extLst>
          </p:cNvPr>
          <p:cNvSpPr>
            <a:spLocks noGrp="1"/>
          </p:cNvSpPr>
          <p:nvPr>
            <p:ph type="sldNum" sz="quarter" idx="12"/>
          </p:nvPr>
        </p:nvSpPr>
        <p:spPr/>
        <p:txBody>
          <a:bodyPr/>
          <a:lstStyle/>
          <a:p>
            <a:fld id="{C26438B7-15FA-46C8-9CCC-F2D2E0139396}" type="slidenum">
              <a:rPr lang="aa-ET" smtClean="0"/>
              <a:t>‹#›</a:t>
            </a:fld>
            <a:endParaRPr lang="aa-ET"/>
          </a:p>
        </p:txBody>
      </p:sp>
    </p:spTree>
    <p:extLst>
      <p:ext uri="{BB962C8B-B14F-4D97-AF65-F5344CB8AC3E}">
        <p14:creationId xmlns:p14="http://schemas.microsoft.com/office/powerpoint/2010/main" val="29346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59FB0-481B-4A65-85DC-352986131D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99F11FA0-9D82-4CF6-87DC-B340E8F4A9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14D42454-24FC-4216-A0BC-458907F06495}"/>
              </a:ext>
            </a:extLst>
          </p:cNvPr>
          <p:cNvSpPr>
            <a:spLocks noGrp="1"/>
          </p:cNvSpPr>
          <p:nvPr>
            <p:ph type="dt" sz="half" idx="10"/>
          </p:nvPr>
        </p:nvSpPr>
        <p:spPr/>
        <p:txBody>
          <a:bodyPr/>
          <a:lstStyle/>
          <a:p>
            <a:r>
              <a:rPr lang="aa-ET"/>
              <a:t>UEPG BOARD MEETING                              19 NOVEMBER 2020, videoconference</a:t>
            </a:r>
          </a:p>
        </p:txBody>
      </p:sp>
      <p:sp>
        <p:nvSpPr>
          <p:cNvPr id="5" name="Footer Placeholder 4">
            <a:extLst>
              <a:ext uri="{FF2B5EF4-FFF2-40B4-BE49-F238E27FC236}">
                <a16:creationId xmlns:a16="http://schemas.microsoft.com/office/drawing/2014/main" id="{34AED4B6-E96C-4F98-83F3-1FFC2F922146}"/>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15F8FA09-C9F4-478F-B591-BA28A95597C6}"/>
              </a:ext>
            </a:extLst>
          </p:cNvPr>
          <p:cNvSpPr>
            <a:spLocks noGrp="1"/>
          </p:cNvSpPr>
          <p:nvPr>
            <p:ph type="sldNum" sz="quarter" idx="12"/>
          </p:nvPr>
        </p:nvSpPr>
        <p:spPr/>
        <p:txBody>
          <a:bodyPr/>
          <a:lstStyle/>
          <a:p>
            <a:fld id="{C26438B7-15FA-46C8-9CCC-F2D2E0139396}" type="slidenum">
              <a:rPr lang="aa-ET" smtClean="0"/>
              <a:t>‹#›</a:t>
            </a:fld>
            <a:endParaRPr lang="aa-ET"/>
          </a:p>
        </p:txBody>
      </p:sp>
    </p:spTree>
    <p:extLst>
      <p:ext uri="{BB962C8B-B14F-4D97-AF65-F5344CB8AC3E}">
        <p14:creationId xmlns:p14="http://schemas.microsoft.com/office/powerpoint/2010/main" val="176458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
        <p:nvSpPr>
          <p:cNvPr id="9" name="Date Placeholder 3">
            <a:extLst>
              <a:ext uri="{FF2B5EF4-FFF2-40B4-BE49-F238E27FC236}">
                <a16:creationId xmlns:a16="http://schemas.microsoft.com/office/drawing/2014/main" id="{FF133B36-835C-4990-9727-90BD03102E88}"/>
              </a:ext>
            </a:extLst>
          </p:cNvPr>
          <p:cNvSpPr>
            <a:spLocks noGrp="1"/>
          </p:cNvSpPr>
          <p:nvPr>
            <p:ph type="dt" sz="half" idx="10"/>
          </p:nvPr>
        </p:nvSpPr>
        <p:spPr>
          <a:xfrm>
            <a:off x="0" y="6408742"/>
            <a:ext cx="3702392" cy="448830"/>
          </a:xfrm>
        </p:spPr>
        <p:txBody>
          <a:bodyPr/>
          <a:lstStyle>
            <a:lvl1pPr>
              <a:defRPr/>
            </a:lvl1pPr>
          </a:lstStyle>
          <a:p>
            <a:r>
              <a:rPr lang="en-US" dirty="0"/>
              <a:t>PR &amp; communication task force </a:t>
            </a:r>
          </a:p>
          <a:p>
            <a:r>
              <a:rPr lang="en-US" dirty="0"/>
              <a:t>5 October 2020, videoconference</a:t>
            </a:r>
          </a:p>
        </p:txBody>
      </p:sp>
    </p:spTree>
    <p:extLst>
      <p:ext uri="{BB962C8B-B14F-4D97-AF65-F5344CB8AC3E}">
        <p14:creationId xmlns:p14="http://schemas.microsoft.com/office/powerpoint/2010/main" val="374116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
        <p:nvSpPr>
          <p:cNvPr id="9" name="Date Placeholder 3">
            <a:extLst>
              <a:ext uri="{FF2B5EF4-FFF2-40B4-BE49-F238E27FC236}">
                <a16:creationId xmlns:a16="http://schemas.microsoft.com/office/drawing/2014/main" id="{ABC9372C-2983-43F5-99A4-0D9845F2581E}"/>
              </a:ext>
            </a:extLst>
          </p:cNvPr>
          <p:cNvSpPr>
            <a:spLocks noGrp="1"/>
          </p:cNvSpPr>
          <p:nvPr>
            <p:ph type="dt" sz="half" idx="2"/>
          </p:nvPr>
        </p:nvSpPr>
        <p:spPr>
          <a:xfrm>
            <a:off x="36290" y="6421591"/>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en-US" dirty="0"/>
              <a:t>PR &amp; communication Task force         5 October 2020, Videoconference</a:t>
            </a:r>
          </a:p>
        </p:txBody>
      </p:sp>
    </p:spTree>
    <p:extLst>
      <p:ext uri="{BB962C8B-B14F-4D97-AF65-F5344CB8AC3E}">
        <p14:creationId xmlns:p14="http://schemas.microsoft.com/office/powerpoint/2010/main" val="2501374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r>
              <a:rPr lang="en-US" dirty="0"/>
              <a:t>PR &amp; communication Task force         5 October 2020, Videoconference</a:t>
            </a:r>
          </a:p>
          <a:p>
            <a:endParaRPr lang="en-US" dirty="0"/>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88965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Tuesday, March 19, 2024</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81055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Tuesday, March 19, 2024</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01061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Tuesday, March 19, 2024</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224390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Tuesday, March 19, 2024</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49798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Tuesday, March 19, 2024</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3867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31B19-F6BA-4F04-AC9E-5195773223F7}"/>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C745D4B1-9557-4B1F-9A0E-0064FCD47C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1C24B9D1-00DB-4A40-982D-9C83033A6F96}"/>
              </a:ext>
            </a:extLst>
          </p:cNvPr>
          <p:cNvSpPr>
            <a:spLocks noGrp="1"/>
          </p:cNvSpPr>
          <p:nvPr>
            <p:ph type="dt" sz="half" idx="10"/>
          </p:nvPr>
        </p:nvSpPr>
        <p:spPr/>
        <p:txBody>
          <a:bodyPr/>
          <a:lstStyle/>
          <a:p>
            <a:r>
              <a:rPr lang="aa-ET"/>
              <a:t>UEPG BOARD MEETING                              19 NOVEMBER 2020, videoconference</a:t>
            </a:r>
          </a:p>
        </p:txBody>
      </p:sp>
      <p:sp>
        <p:nvSpPr>
          <p:cNvPr id="5" name="Footer Placeholder 4">
            <a:extLst>
              <a:ext uri="{FF2B5EF4-FFF2-40B4-BE49-F238E27FC236}">
                <a16:creationId xmlns:a16="http://schemas.microsoft.com/office/drawing/2014/main" id="{5CF30B6C-E0C7-4595-98EA-66EF6ABF080D}"/>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B72CC644-F27F-457B-8E7E-F6B27474F9CC}"/>
              </a:ext>
            </a:extLst>
          </p:cNvPr>
          <p:cNvSpPr>
            <a:spLocks noGrp="1"/>
          </p:cNvSpPr>
          <p:nvPr>
            <p:ph type="sldNum" sz="quarter" idx="12"/>
          </p:nvPr>
        </p:nvSpPr>
        <p:spPr/>
        <p:txBody>
          <a:bodyPr/>
          <a:lstStyle/>
          <a:p>
            <a:fld id="{C26438B7-15FA-46C8-9CCC-F2D2E0139396}" type="slidenum">
              <a:rPr lang="aa-ET" smtClean="0"/>
              <a:t>‹#›</a:t>
            </a:fld>
            <a:endParaRPr lang="aa-ET"/>
          </a:p>
        </p:txBody>
      </p:sp>
    </p:spTree>
    <p:extLst>
      <p:ext uri="{BB962C8B-B14F-4D97-AF65-F5344CB8AC3E}">
        <p14:creationId xmlns:p14="http://schemas.microsoft.com/office/powerpoint/2010/main" val="399274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Tuesday, March 19, 2024</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4416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Tuesday, March 19, 2024</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83233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Tuesday, March 19, 2024</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60174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
        <p:nvSpPr>
          <p:cNvPr id="9" name="Date Placeholder 3">
            <a:extLst>
              <a:ext uri="{FF2B5EF4-FFF2-40B4-BE49-F238E27FC236}">
                <a16:creationId xmlns:a16="http://schemas.microsoft.com/office/drawing/2014/main" id="{FF133B36-835C-4990-9727-90BD03102E88}"/>
              </a:ext>
            </a:extLst>
          </p:cNvPr>
          <p:cNvSpPr>
            <a:spLocks noGrp="1"/>
          </p:cNvSpPr>
          <p:nvPr>
            <p:ph type="dt" sz="half" idx="10"/>
          </p:nvPr>
        </p:nvSpPr>
        <p:spPr>
          <a:xfrm>
            <a:off x="0" y="6408742"/>
            <a:ext cx="3702392" cy="448830"/>
          </a:xfrm>
        </p:spPr>
        <p:txBody>
          <a:bodyPr/>
          <a:lstStyle>
            <a:lvl1pPr>
              <a:defRPr/>
            </a:lvl1pPr>
          </a:lstStyle>
          <a:p>
            <a:r>
              <a:rPr lang="aa-ET"/>
              <a:t>UEPG BOARD MEETING                              19 NOVEMBER 2020, videoconference</a:t>
            </a:r>
            <a:endParaRPr lang="en-US" dirty="0"/>
          </a:p>
        </p:txBody>
      </p:sp>
    </p:spTree>
    <p:extLst>
      <p:ext uri="{BB962C8B-B14F-4D97-AF65-F5344CB8AC3E}">
        <p14:creationId xmlns:p14="http://schemas.microsoft.com/office/powerpoint/2010/main" val="2249805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9" name="Date Placeholder 3">
            <a:extLst>
              <a:ext uri="{FF2B5EF4-FFF2-40B4-BE49-F238E27FC236}">
                <a16:creationId xmlns:a16="http://schemas.microsoft.com/office/drawing/2014/main" id="{ABC9372C-2983-43F5-99A4-0D9845F2581E}"/>
              </a:ext>
            </a:extLst>
          </p:cNvPr>
          <p:cNvSpPr>
            <a:spLocks noGrp="1"/>
          </p:cNvSpPr>
          <p:nvPr>
            <p:ph type="dt" sz="half" idx="2"/>
          </p:nvPr>
        </p:nvSpPr>
        <p:spPr>
          <a:xfrm>
            <a:off x="36290" y="6421591"/>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aa-ET"/>
              <a:t>UEPG BOARD MEETING                              19 NOVEMBER 2020, videoconference</a:t>
            </a:r>
            <a:endParaRPr lang="en-US" dirty="0"/>
          </a:p>
        </p:txBody>
      </p:sp>
    </p:spTree>
    <p:extLst>
      <p:ext uri="{BB962C8B-B14F-4D97-AF65-F5344CB8AC3E}">
        <p14:creationId xmlns:p14="http://schemas.microsoft.com/office/powerpoint/2010/main" val="1626359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r>
              <a:rPr lang="aa-ET"/>
              <a:t>UEPG BOARD MEETING                              19 NOVEMBER 2020, videoconference</a:t>
            </a:r>
            <a:endParaRPr lang="en-US" dirty="0"/>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222289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r>
              <a:rPr lang="aa-ET"/>
              <a:t>UEPG BOARD MEETING                              19 NOVEMBER 2020, videoconference</a:t>
            </a:r>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85131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r>
              <a:rPr lang="aa-ET"/>
              <a:t>UEPG BOARD MEETING                              19 NOVEMBER 2020, videoconference</a:t>
            </a:r>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25736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r>
              <a:rPr lang="aa-ET"/>
              <a:t>UEPG BOARD MEETING                              19 NOVEMBER 2020, videoconference</a:t>
            </a:r>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126136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r>
              <a:rPr lang="aa-ET"/>
              <a:t>UEPG BOARD MEETING                              19 NOVEMBER 2020, videoconference</a:t>
            </a:r>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31076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D37C-0544-48F9-AE90-7161C2EE5F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a-ET"/>
          </a:p>
        </p:txBody>
      </p:sp>
      <p:sp>
        <p:nvSpPr>
          <p:cNvPr id="3" name="Text Placeholder 2">
            <a:extLst>
              <a:ext uri="{FF2B5EF4-FFF2-40B4-BE49-F238E27FC236}">
                <a16:creationId xmlns:a16="http://schemas.microsoft.com/office/drawing/2014/main" id="{533BB3B3-FE62-465D-AD76-D59734CAB3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E8677A-AEEA-47BE-A3CA-794B5C9168D0}"/>
              </a:ext>
            </a:extLst>
          </p:cNvPr>
          <p:cNvSpPr>
            <a:spLocks noGrp="1"/>
          </p:cNvSpPr>
          <p:nvPr>
            <p:ph type="dt" sz="half" idx="10"/>
          </p:nvPr>
        </p:nvSpPr>
        <p:spPr/>
        <p:txBody>
          <a:bodyPr/>
          <a:lstStyle/>
          <a:p>
            <a:r>
              <a:rPr lang="aa-ET"/>
              <a:t>UEPG BOARD MEETING                              19 NOVEMBER 2020, videoconference</a:t>
            </a:r>
          </a:p>
        </p:txBody>
      </p:sp>
      <p:sp>
        <p:nvSpPr>
          <p:cNvPr id="5" name="Footer Placeholder 4">
            <a:extLst>
              <a:ext uri="{FF2B5EF4-FFF2-40B4-BE49-F238E27FC236}">
                <a16:creationId xmlns:a16="http://schemas.microsoft.com/office/drawing/2014/main" id="{3C7194FA-CD96-46CF-9B47-0B639390DD8E}"/>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A03B6D5E-91E6-4A50-8FC0-7229704F10A7}"/>
              </a:ext>
            </a:extLst>
          </p:cNvPr>
          <p:cNvSpPr>
            <a:spLocks noGrp="1"/>
          </p:cNvSpPr>
          <p:nvPr>
            <p:ph type="sldNum" sz="quarter" idx="12"/>
          </p:nvPr>
        </p:nvSpPr>
        <p:spPr/>
        <p:txBody>
          <a:bodyPr/>
          <a:lstStyle/>
          <a:p>
            <a:fld id="{C26438B7-15FA-46C8-9CCC-F2D2E0139396}" type="slidenum">
              <a:rPr lang="aa-ET" smtClean="0"/>
              <a:t>‹#›</a:t>
            </a:fld>
            <a:endParaRPr lang="aa-ET"/>
          </a:p>
        </p:txBody>
      </p:sp>
    </p:spTree>
    <p:extLst>
      <p:ext uri="{BB962C8B-B14F-4D97-AF65-F5344CB8AC3E}">
        <p14:creationId xmlns:p14="http://schemas.microsoft.com/office/powerpoint/2010/main" val="1940679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r>
              <a:rPr lang="aa-ET"/>
              <a:t>UEPG BOARD MEETING                              19 NOVEMBER 2020, videoconference</a:t>
            </a:r>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121381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r>
              <a:rPr lang="aa-ET"/>
              <a:t>UEPG BOARD MEETING                              19 NOVEMBER 2020, videoconference</a:t>
            </a:r>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87495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r>
              <a:rPr lang="aa-ET"/>
              <a:t>UEPG BOARD MEETING                              19 NOVEMBER 2020, videoconference</a:t>
            </a:r>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046578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r>
              <a:rPr lang="aa-ET"/>
              <a:t>UEPG BOARD MEETING                              19 NOVEMBER 2020, videoconference</a:t>
            </a:r>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156611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a:xfrm>
            <a:off x="-206204" y="5459690"/>
            <a:ext cx="4114800" cy="457200"/>
          </a:xfrm>
          <a:prstGeom prst="rect">
            <a:avLst/>
          </a:prstGeom>
        </p:spPr>
        <p:txBody>
          <a:bodyPr/>
          <a:lstStyle/>
          <a:p>
            <a:endParaRPr lang="en-BE"/>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a:xfrm>
            <a:off x="11669678" y="6408742"/>
            <a:ext cx="438652" cy="448830"/>
          </a:xfrm>
          <a:prstGeom prst="rect">
            <a:avLst/>
          </a:prstGeom>
        </p:spPr>
        <p:txBody>
          <a:bodyPr/>
          <a:lstStyle/>
          <a:p>
            <a:fld id="{4B8DF0B8-10EB-4E83-8B4C-A8B6532E0A37}" type="slidenum">
              <a:rPr lang="en-BE" smtClean="0"/>
              <a:t>‹#›</a:t>
            </a:fld>
            <a:endParaRPr lang="en-BE"/>
          </a:p>
        </p:txBody>
      </p:sp>
      <p:sp>
        <p:nvSpPr>
          <p:cNvPr id="7" name="Date Placeholder 3">
            <a:extLst>
              <a:ext uri="{FF2B5EF4-FFF2-40B4-BE49-F238E27FC236}">
                <a16:creationId xmlns:a16="http://schemas.microsoft.com/office/drawing/2014/main" id="{FA3EF1C5-ADC2-42F1-A501-74E033D04997}"/>
              </a:ext>
            </a:extLst>
          </p:cNvPr>
          <p:cNvSpPr>
            <a:spLocks noGrp="1"/>
          </p:cNvSpPr>
          <p:nvPr>
            <p:ph type="dt" sz="half" idx="2"/>
          </p:nvPr>
        </p:nvSpPr>
        <p:spPr>
          <a:xfrm>
            <a:off x="0" y="6404649"/>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en-GB" dirty="0"/>
              <a:t>IUCN </a:t>
            </a:r>
            <a:r>
              <a:rPr lang="en-GB" dirty="0" err="1"/>
              <a:t>WorlD</a:t>
            </a:r>
            <a:r>
              <a:rPr lang="en-GB" dirty="0"/>
              <a:t> Conservation Congress</a:t>
            </a:r>
          </a:p>
          <a:p>
            <a:r>
              <a:rPr lang="en-GB" dirty="0"/>
              <a:t>8 September 2021</a:t>
            </a:r>
            <a:endParaRPr lang="en-BE" dirty="0"/>
          </a:p>
        </p:txBody>
      </p:sp>
    </p:spTree>
    <p:extLst>
      <p:ext uri="{BB962C8B-B14F-4D97-AF65-F5344CB8AC3E}">
        <p14:creationId xmlns:p14="http://schemas.microsoft.com/office/powerpoint/2010/main" val="1113615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a:xfrm>
            <a:off x="-206204" y="5459690"/>
            <a:ext cx="4114800" cy="457200"/>
          </a:xfrm>
          <a:prstGeom prst="rect">
            <a:avLst/>
          </a:prstGeom>
        </p:spPr>
        <p:txBody>
          <a:bodyPr/>
          <a:lstStyle/>
          <a:p>
            <a:endParaRPr lang="en-BE"/>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a:xfrm>
            <a:off x="11669678" y="6408742"/>
            <a:ext cx="438652" cy="448830"/>
          </a:xfrm>
          <a:prstGeom prst="rect">
            <a:avLst/>
          </a:prstGeom>
        </p:spPr>
        <p:txBody>
          <a:bodyPr/>
          <a:lstStyle/>
          <a:p>
            <a:fld id="{4B8DF0B8-10EB-4E83-8B4C-A8B6532E0A37}" type="slidenum">
              <a:rPr lang="en-BE" smtClean="0"/>
              <a:t>‹#›</a:t>
            </a:fld>
            <a:endParaRPr lang="en-BE"/>
          </a:p>
        </p:txBody>
      </p:sp>
    </p:spTree>
    <p:extLst>
      <p:ext uri="{BB962C8B-B14F-4D97-AF65-F5344CB8AC3E}">
        <p14:creationId xmlns:p14="http://schemas.microsoft.com/office/powerpoint/2010/main" val="258166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E8D1C525-BAEE-4C2B-9B8A-C68551E56210}" type="datetimeFigureOut">
              <a:rPr lang="en-BE" smtClean="0"/>
              <a:t>03/19/2024</a:t>
            </a:fld>
            <a:endParaRPr lang="en-BE"/>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a:xfrm>
            <a:off x="-206204" y="5459690"/>
            <a:ext cx="4114800" cy="457200"/>
          </a:xfrm>
          <a:prstGeom prst="rect">
            <a:avLst/>
          </a:prstGeom>
        </p:spPr>
        <p:txBody>
          <a:bodyPr/>
          <a:lstStyle/>
          <a:p>
            <a:endParaRPr lang="en-BE"/>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a:xfrm>
            <a:off x="11669678" y="6408742"/>
            <a:ext cx="438652" cy="448830"/>
          </a:xfrm>
          <a:prstGeom prst="rect">
            <a:avLst/>
          </a:prstGeom>
        </p:spPr>
        <p:txBody>
          <a:bodyPr/>
          <a:lstStyle/>
          <a:p>
            <a:fld id="{4B8DF0B8-10EB-4E83-8B4C-A8B6532E0A37}" type="slidenum">
              <a:rPr lang="en-BE" smtClean="0"/>
              <a:t>‹#›</a:t>
            </a:fld>
            <a:endParaRPr lang="en-BE"/>
          </a:p>
        </p:txBody>
      </p:sp>
    </p:spTree>
    <p:extLst>
      <p:ext uri="{BB962C8B-B14F-4D97-AF65-F5344CB8AC3E}">
        <p14:creationId xmlns:p14="http://schemas.microsoft.com/office/powerpoint/2010/main" val="1444852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a:xfrm>
            <a:off x="-206204" y="5459690"/>
            <a:ext cx="4114800" cy="457200"/>
          </a:xfrm>
          <a:prstGeom prst="rect">
            <a:avLst/>
          </a:prstGeom>
        </p:spPr>
        <p:txBody>
          <a:bodyPr/>
          <a:lstStyle/>
          <a:p>
            <a:endParaRPr lang="en-BE"/>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a:xfrm>
            <a:off x="11669678" y="6408742"/>
            <a:ext cx="438652" cy="448830"/>
          </a:xfrm>
          <a:prstGeom prst="rect">
            <a:avLst/>
          </a:prstGeom>
        </p:spPr>
        <p:txBody>
          <a:bodyPr/>
          <a:lstStyle/>
          <a:p>
            <a:fld id="{4B8DF0B8-10EB-4E83-8B4C-A8B6532E0A37}" type="slidenum">
              <a:rPr lang="en-BE" smtClean="0"/>
              <a:t>‹#›</a:t>
            </a:fld>
            <a:endParaRPr lang="en-BE"/>
          </a:p>
        </p:txBody>
      </p:sp>
      <p:sp>
        <p:nvSpPr>
          <p:cNvPr id="8" name="Date Placeholder 3">
            <a:extLst>
              <a:ext uri="{FF2B5EF4-FFF2-40B4-BE49-F238E27FC236}">
                <a16:creationId xmlns:a16="http://schemas.microsoft.com/office/drawing/2014/main" id="{9E9B0F07-5307-495B-BD17-4540E2692D74}"/>
              </a:ext>
            </a:extLst>
          </p:cNvPr>
          <p:cNvSpPr>
            <a:spLocks noGrp="1"/>
          </p:cNvSpPr>
          <p:nvPr>
            <p:ph type="dt" sz="half" idx="13"/>
          </p:nvPr>
        </p:nvSpPr>
        <p:spPr>
          <a:xfrm>
            <a:off x="0" y="6404649"/>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en-GB" dirty="0"/>
              <a:t>IUCN </a:t>
            </a:r>
            <a:r>
              <a:rPr lang="en-GB" dirty="0" err="1"/>
              <a:t>WorlD</a:t>
            </a:r>
            <a:r>
              <a:rPr lang="en-GB" dirty="0"/>
              <a:t> Conservation Congress</a:t>
            </a:r>
          </a:p>
          <a:p>
            <a:r>
              <a:rPr lang="en-GB" dirty="0"/>
              <a:t>8 September 2021</a:t>
            </a:r>
            <a:endParaRPr lang="en-BE" dirty="0"/>
          </a:p>
        </p:txBody>
      </p:sp>
    </p:spTree>
    <p:extLst>
      <p:ext uri="{BB962C8B-B14F-4D97-AF65-F5344CB8AC3E}">
        <p14:creationId xmlns:p14="http://schemas.microsoft.com/office/powerpoint/2010/main" val="2317901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a:xfrm>
            <a:off x="-206204" y="5459690"/>
            <a:ext cx="4114800" cy="457200"/>
          </a:xfrm>
          <a:prstGeom prst="rect">
            <a:avLst/>
          </a:prstGeom>
        </p:spPr>
        <p:txBody>
          <a:bodyPr/>
          <a:lstStyle/>
          <a:p>
            <a:endParaRPr lang="en-BE"/>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a:xfrm>
            <a:off x="11669678" y="6408742"/>
            <a:ext cx="438652" cy="448830"/>
          </a:xfrm>
          <a:prstGeom prst="rect">
            <a:avLst/>
          </a:prstGeom>
        </p:spPr>
        <p:txBody>
          <a:bodyPr/>
          <a:lstStyle/>
          <a:p>
            <a:fld id="{4B8DF0B8-10EB-4E83-8B4C-A8B6532E0A37}" type="slidenum">
              <a:rPr lang="en-BE" smtClean="0"/>
              <a:t>‹#›</a:t>
            </a:fld>
            <a:endParaRPr lang="en-BE"/>
          </a:p>
        </p:txBody>
      </p:sp>
      <p:sp>
        <p:nvSpPr>
          <p:cNvPr id="10" name="Date Placeholder 3">
            <a:extLst>
              <a:ext uri="{FF2B5EF4-FFF2-40B4-BE49-F238E27FC236}">
                <a16:creationId xmlns:a16="http://schemas.microsoft.com/office/drawing/2014/main" id="{B046BFFC-6C61-41FB-AAF5-A6E345FF3851}"/>
              </a:ext>
            </a:extLst>
          </p:cNvPr>
          <p:cNvSpPr>
            <a:spLocks noGrp="1"/>
          </p:cNvSpPr>
          <p:nvPr>
            <p:ph type="dt" sz="half" idx="13"/>
          </p:nvPr>
        </p:nvSpPr>
        <p:spPr>
          <a:xfrm>
            <a:off x="0" y="6404649"/>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en-GB" dirty="0"/>
              <a:t>IUCN </a:t>
            </a:r>
            <a:r>
              <a:rPr lang="en-GB" dirty="0" err="1"/>
              <a:t>WorlD</a:t>
            </a:r>
            <a:r>
              <a:rPr lang="en-GB" dirty="0"/>
              <a:t> Conservation Congress</a:t>
            </a:r>
          </a:p>
          <a:p>
            <a:r>
              <a:rPr lang="en-GB" dirty="0"/>
              <a:t>8 September 2021</a:t>
            </a:r>
            <a:endParaRPr lang="en-BE" dirty="0"/>
          </a:p>
        </p:txBody>
      </p:sp>
    </p:spTree>
    <p:extLst>
      <p:ext uri="{BB962C8B-B14F-4D97-AF65-F5344CB8AC3E}">
        <p14:creationId xmlns:p14="http://schemas.microsoft.com/office/powerpoint/2010/main" val="1977662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a:xfrm>
            <a:off x="-206204" y="5459690"/>
            <a:ext cx="4114800" cy="457200"/>
          </a:xfrm>
          <a:prstGeom prst="rect">
            <a:avLst/>
          </a:prstGeom>
        </p:spPr>
        <p:txBody>
          <a:bodyPr/>
          <a:lstStyle/>
          <a:p>
            <a:endParaRPr lang="en-BE"/>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a:xfrm>
            <a:off x="11669678" y="6408742"/>
            <a:ext cx="438652" cy="448830"/>
          </a:xfrm>
          <a:prstGeom prst="rect">
            <a:avLst/>
          </a:prstGeom>
        </p:spPr>
        <p:txBody>
          <a:bodyPr/>
          <a:lstStyle/>
          <a:p>
            <a:fld id="{4B8DF0B8-10EB-4E83-8B4C-A8B6532E0A37}" type="slidenum">
              <a:rPr lang="en-BE" smtClean="0"/>
              <a:t>‹#›</a:t>
            </a:fld>
            <a:endParaRPr lang="en-BE"/>
          </a:p>
        </p:txBody>
      </p:sp>
      <p:sp>
        <p:nvSpPr>
          <p:cNvPr id="7" name="Date Placeholder 3">
            <a:extLst>
              <a:ext uri="{FF2B5EF4-FFF2-40B4-BE49-F238E27FC236}">
                <a16:creationId xmlns:a16="http://schemas.microsoft.com/office/drawing/2014/main" id="{674D65D7-312B-456F-A5D0-4723F77D6F43}"/>
              </a:ext>
            </a:extLst>
          </p:cNvPr>
          <p:cNvSpPr>
            <a:spLocks noGrp="1"/>
          </p:cNvSpPr>
          <p:nvPr>
            <p:ph type="dt" sz="half" idx="2"/>
          </p:nvPr>
        </p:nvSpPr>
        <p:spPr>
          <a:xfrm>
            <a:off x="0" y="6404649"/>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en-GB" dirty="0"/>
              <a:t>IUCN </a:t>
            </a:r>
            <a:r>
              <a:rPr lang="en-GB" dirty="0" err="1"/>
              <a:t>WorlD</a:t>
            </a:r>
            <a:r>
              <a:rPr lang="en-GB" dirty="0"/>
              <a:t> Conservation Congress</a:t>
            </a:r>
          </a:p>
          <a:p>
            <a:r>
              <a:rPr lang="en-GB" dirty="0"/>
              <a:t>8 September 2021</a:t>
            </a:r>
            <a:endParaRPr lang="en-BE" dirty="0"/>
          </a:p>
        </p:txBody>
      </p:sp>
    </p:spTree>
    <p:extLst>
      <p:ext uri="{BB962C8B-B14F-4D97-AF65-F5344CB8AC3E}">
        <p14:creationId xmlns:p14="http://schemas.microsoft.com/office/powerpoint/2010/main" val="368092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7BB25-215A-4518-A2AF-7FCB3CCDFDDE}"/>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A52CADA2-CFBD-4CAA-A370-43DC9A516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Content Placeholder 3">
            <a:extLst>
              <a:ext uri="{FF2B5EF4-FFF2-40B4-BE49-F238E27FC236}">
                <a16:creationId xmlns:a16="http://schemas.microsoft.com/office/drawing/2014/main" id="{F17B7646-CB46-477D-95A0-19C1A69A6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4">
            <a:extLst>
              <a:ext uri="{FF2B5EF4-FFF2-40B4-BE49-F238E27FC236}">
                <a16:creationId xmlns:a16="http://schemas.microsoft.com/office/drawing/2014/main" id="{99C5953F-328D-44F0-AE03-A7E4D48F0A52}"/>
              </a:ext>
            </a:extLst>
          </p:cNvPr>
          <p:cNvSpPr>
            <a:spLocks noGrp="1"/>
          </p:cNvSpPr>
          <p:nvPr>
            <p:ph type="dt" sz="half" idx="10"/>
          </p:nvPr>
        </p:nvSpPr>
        <p:spPr/>
        <p:txBody>
          <a:bodyPr/>
          <a:lstStyle/>
          <a:p>
            <a:r>
              <a:rPr lang="aa-ET"/>
              <a:t>UEPG BOARD MEETING                              19 NOVEMBER 2020, videoconference</a:t>
            </a:r>
          </a:p>
        </p:txBody>
      </p:sp>
      <p:sp>
        <p:nvSpPr>
          <p:cNvPr id="6" name="Footer Placeholder 5">
            <a:extLst>
              <a:ext uri="{FF2B5EF4-FFF2-40B4-BE49-F238E27FC236}">
                <a16:creationId xmlns:a16="http://schemas.microsoft.com/office/drawing/2014/main" id="{486F9BBE-5B93-4B91-96A0-2AE017B590B2}"/>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1C4502E3-137F-4E5B-88DC-84077C5E1146}"/>
              </a:ext>
            </a:extLst>
          </p:cNvPr>
          <p:cNvSpPr>
            <a:spLocks noGrp="1"/>
          </p:cNvSpPr>
          <p:nvPr>
            <p:ph type="sldNum" sz="quarter" idx="12"/>
          </p:nvPr>
        </p:nvSpPr>
        <p:spPr/>
        <p:txBody>
          <a:bodyPr/>
          <a:lstStyle/>
          <a:p>
            <a:fld id="{C26438B7-15FA-46C8-9CCC-F2D2E0139396}" type="slidenum">
              <a:rPr lang="aa-ET" smtClean="0"/>
              <a:t>‹#›</a:t>
            </a:fld>
            <a:endParaRPr lang="aa-ET"/>
          </a:p>
        </p:txBody>
      </p:sp>
    </p:spTree>
    <p:extLst>
      <p:ext uri="{BB962C8B-B14F-4D97-AF65-F5344CB8AC3E}">
        <p14:creationId xmlns:p14="http://schemas.microsoft.com/office/powerpoint/2010/main" val="629929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a:xfrm>
            <a:off x="-206204" y="5459690"/>
            <a:ext cx="4114800" cy="457200"/>
          </a:xfrm>
          <a:prstGeom prst="rect">
            <a:avLst/>
          </a:prstGeom>
        </p:spPr>
        <p:txBody>
          <a:bodyPr/>
          <a:lstStyle/>
          <a:p>
            <a:endParaRPr lang="en-BE"/>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a:xfrm>
            <a:off x="11669678" y="6408742"/>
            <a:ext cx="438652" cy="448830"/>
          </a:xfrm>
          <a:prstGeom prst="rect">
            <a:avLst/>
          </a:prstGeom>
        </p:spPr>
        <p:txBody>
          <a:bodyPr/>
          <a:lstStyle/>
          <a:p>
            <a:fld id="{4B8DF0B8-10EB-4E83-8B4C-A8B6532E0A37}" type="slidenum">
              <a:rPr lang="en-BE" smtClean="0"/>
              <a:t>‹#›</a:t>
            </a:fld>
            <a:endParaRPr lang="en-BE"/>
          </a:p>
        </p:txBody>
      </p:sp>
      <p:sp>
        <p:nvSpPr>
          <p:cNvPr id="5" name="Date Placeholder 3">
            <a:extLst>
              <a:ext uri="{FF2B5EF4-FFF2-40B4-BE49-F238E27FC236}">
                <a16:creationId xmlns:a16="http://schemas.microsoft.com/office/drawing/2014/main" id="{08DA6A56-1BF2-44CE-8113-79A8C3DB4CCB}"/>
              </a:ext>
            </a:extLst>
          </p:cNvPr>
          <p:cNvSpPr>
            <a:spLocks noGrp="1"/>
          </p:cNvSpPr>
          <p:nvPr>
            <p:ph type="dt" sz="half" idx="2"/>
          </p:nvPr>
        </p:nvSpPr>
        <p:spPr>
          <a:xfrm>
            <a:off x="0" y="6404649"/>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en-GB" dirty="0"/>
              <a:t>IUCN </a:t>
            </a:r>
            <a:r>
              <a:rPr lang="en-GB" dirty="0" err="1"/>
              <a:t>WorlD</a:t>
            </a:r>
            <a:r>
              <a:rPr lang="en-GB" dirty="0"/>
              <a:t> Conservation Congress</a:t>
            </a:r>
          </a:p>
          <a:p>
            <a:r>
              <a:rPr lang="en-GB" dirty="0"/>
              <a:t>8 September 2021</a:t>
            </a:r>
            <a:endParaRPr lang="en-BE" dirty="0"/>
          </a:p>
        </p:txBody>
      </p:sp>
    </p:spTree>
    <p:extLst>
      <p:ext uri="{BB962C8B-B14F-4D97-AF65-F5344CB8AC3E}">
        <p14:creationId xmlns:p14="http://schemas.microsoft.com/office/powerpoint/2010/main" val="2315245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a:xfrm>
            <a:off x="11669678" y="6408742"/>
            <a:ext cx="438652" cy="448830"/>
          </a:xfrm>
          <a:prstGeom prst="rect">
            <a:avLst/>
          </a:prstGeom>
        </p:spPr>
        <p:txBody>
          <a:bodyPr/>
          <a:lstStyle/>
          <a:p>
            <a:fld id="{4B8DF0B8-10EB-4E83-8B4C-A8B6532E0A37}" type="slidenum">
              <a:rPr lang="en-BE" smtClean="0"/>
              <a:t>‹#›</a:t>
            </a:fld>
            <a:endParaRPr lang="en-BE"/>
          </a:p>
        </p:txBody>
      </p:sp>
      <p:sp>
        <p:nvSpPr>
          <p:cNvPr id="8" name="Date Placeholder 3">
            <a:extLst>
              <a:ext uri="{FF2B5EF4-FFF2-40B4-BE49-F238E27FC236}">
                <a16:creationId xmlns:a16="http://schemas.microsoft.com/office/drawing/2014/main" id="{D452E4B1-9EE8-4B3A-9EBE-D2D7BB8A90CA}"/>
              </a:ext>
            </a:extLst>
          </p:cNvPr>
          <p:cNvSpPr>
            <a:spLocks noGrp="1"/>
          </p:cNvSpPr>
          <p:nvPr>
            <p:ph type="dt" sz="half" idx="13"/>
          </p:nvPr>
        </p:nvSpPr>
        <p:spPr>
          <a:xfrm>
            <a:off x="0" y="6404649"/>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en-GB" dirty="0"/>
              <a:t>IUCN </a:t>
            </a:r>
            <a:r>
              <a:rPr lang="en-GB" dirty="0" err="1"/>
              <a:t>WorlD</a:t>
            </a:r>
            <a:r>
              <a:rPr lang="en-GB" dirty="0"/>
              <a:t> Conservation Congress</a:t>
            </a:r>
          </a:p>
          <a:p>
            <a:r>
              <a:rPr lang="en-GB" dirty="0"/>
              <a:t>8 September 2021</a:t>
            </a:r>
            <a:endParaRPr lang="en-BE" dirty="0"/>
          </a:p>
        </p:txBody>
      </p:sp>
    </p:spTree>
    <p:extLst>
      <p:ext uri="{BB962C8B-B14F-4D97-AF65-F5344CB8AC3E}">
        <p14:creationId xmlns:p14="http://schemas.microsoft.com/office/powerpoint/2010/main" val="719819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E8D1C525-BAEE-4C2B-9B8A-C68551E56210}" type="datetimeFigureOut">
              <a:rPr lang="en-BE" smtClean="0"/>
              <a:t>03/19/2024</a:t>
            </a:fld>
            <a:endParaRPr lang="en-BE"/>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a:xfrm>
            <a:off x="-206204" y="5459690"/>
            <a:ext cx="4114800" cy="457200"/>
          </a:xfrm>
          <a:prstGeom prst="rect">
            <a:avLst/>
          </a:prstGeom>
        </p:spPr>
        <p:txBody>
          <a:bodyPr/>
          <a:lstStyle/>
          <a:p>
            <a:endParaRPr lang="en-BE"/>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a:xfrm>
            <a:off x="11669678" y="6408742"/>
            <a:ext cx="438652" cy="448830"/>
          </a:xfrm>
          <a:prstGeom prst="rect">
            <a:avLst/>
          </a:prstGeom>
        </p:spPr>
        <p:txBody>
          <a:bodyPr/>
          <a:lstStyle/>
          <a:p>
            <a:fld id="{4B8DF0B8-10EB-4E83-8B4C-A8B6532E0A37}" type="slidenum">
              <a:rPr lang="en-BE" smtClean="0"/>
              <a:t>‹#›</a:t>
            </a:fld>
            <a:endParaRPr lang="en-BE"/>
          </a:p>
        </p:txBody>
      </p:sp>
    </p:spTree>
    <p:extLst>
      <p:ext uri="{BB962C8B-B14F-4D97-AF65-F5344CB8AC3E}">
        <p14:creationId xmlns:p14="http://schemas.microsoft.com/office/powerpoint/2010/main" val="3355654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a:xfrm>
            <a:off x="-206204" y="5459690"/>
            <a:ext cx="4114800" cy="457200"/>
          </a:xfrm>
          <a:prstGeom prst="rect">
            <a:avLst/>
          </a:prstGeom>
        </p:spPr>
        <p:txBody>
          <a:bodyPr/>
          <a:lstStyle/>
          <a:p>
            <a:endParaRPr lang="en-BE"/>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a:xfrm>
            <a:off x="11669678" y="6408742"/>
            <a:ext cx="438652" cy="448830"/>
          </a:xfrm>
          <a:prstGeom prst="rect">
            <a:avLst/>
          </a:prstGeom>
        </p:spPr>
        <p:txBody>
          <a:bodyPr/>
          <a:lstStyle/>
          <a:p>
            <a:fld id="{4B8DF0B8-10EB-4E83-8B4C-A8B6532E0A37}" type="slidenum">
              <a:rPr lang="en-BE" smtClean="0"/>
              <a:t>‹#›</a:t>
            </a:fld>
            <a:endParaRPr lang="en-BE"/>
          </a:p>
        </p:txBody>
      </p:sp>
      <p:sp>
        <p:nvSpPr>
          <p:cNvPr id="7" name="Date Placeholder 3">
            <a:extLst>
              <a:ext uri="{FF2B5EF4-FFF2-40B4-BE49-F238E27FC236}">
                <a16:creationId xmlns:a16="http://schemas.microsoft.com/office/drawing/2014/main" id="{E1FAFFCA-56F6-470B-ABBD-22BAF6F4F01D}"/>
              </a:ext>
            </a:extLst>
          </p:cNvPr>
          <p:cNvSpPr>
            <a:spLocks noGrp="1"/>
          </p:cNvSpPr>
          <p:nvPr>
            <p:ph type="dt" sz="half" idx="2"/>
          </p:nvPr>
        </p:nvSpPr>
        <p:spPr>
          <a:xfrm>
            <a:off x="0" y="6404649"/>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en-GB" dirty="0"/>
              <a:t>IUCN </a:t>
            </a:r>
            <a:r>
              <a:rPr lang="en-GB" dirty="0" err="1"/>
              <a:t>WorlD</a:t>
            </a:r>
            <a:r>
              <a:rPr lang="en-GB" dirty="0"/>
              <a:t> Conservation Congress</a:t>
            </a:r>
          </a:p>
          <a:p>
            <a:r>
              <a:rPr lang="en-GB" dirty="0"/>
              <a:t>8 September 2021</a:t>
            </a:r>
            <a:endParaRPr lang="en-BE" dirty="0"/>
          </a:p>
        </p:txBody>
      </p:sp>
    </p:spTree>
    <p:extLst>
      <p:ext uri="{BB962C8B-B14F-4D97-AF65-F5344CB8AC3E}">
        <p14:creationId xmlns:p14="http://schemas.microsoft.com/office/powerpoint/2010/main" val="2886786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a:xfrm>
            <a:off x="-206204" y="5459690"/>
            <a:ext cx="4114800" cy="457200"/>
          </a:xfrm>
          <a:prstGeom prst="rect">
            <a:avLst/>
          </a:prstGeom>
        </p:spPr>
        <p:txBody>
          <a:bodyPr/>
          <a:lstStyle/>
          <a:p>
            <a:endParaRPr lang="en-BE"/>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a:xfrm>
            <a:off x="11669678" y="6408742"/>
            <a:ext cx="438652" cy="448830"/>
          </a:xfrm>
          <a:prstGeom prst="rect">
            <a:avLst/>
          </a:prstGeom>
        </p:spPr>
        <p:txBody>
          <a:bodyPr/>
          <a:lstStyle/>
          <a:p>
            <a:fld id="{4B8DF0B8-10EB-4E83-8B4C-A8B6532E0A37}" type="slidenum">
              <a:rPr lang="en-BE" smtClean="0"/>
              <a:t>‹#›</a:t>
            </a:fld>
            <a:endParaRPr lang="en-BE"/>
          </a:p>
        </p:txBody>
      </p:sp>
      <p:sp>
        <p:nvSpPr>
          <p:cNvPr id="7" name="Date Placeholder 3">
            <a:extLst>
              <a:ext uri="{FF2B5EF4-FFF2-40B4-BE49-F238E27FC236}">
                <a16:creationId xmlns:a16="http://schemas.microsoft.com/office/drawing/2014/main" id="{13614291-8A70-4374-BB8B-4D38EAC7A90C}"/>
              </a:ext>
            </a:extLst>
          </p:cNvPr>
          <p:cNvSpPr>
            <a:spLocks noGrp="1"/>
          </p:cNvSpPr>
          <p:nvPr>
            <p:ph type="dt" sz="half" idx="2"/>
          </p:nvPr>
        </p:nvSpPr>
        <p:spPr>
          <a:xfrm>
            <a:off x="0" y="6404649"/>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en-GB" dirty="0"/>
              <a:t>IUCN </a:t>
            </a:r>
            <a:r>
              <a:rPr lang="en-GB" dirty="0" err="1"/>
              <a:t>WorlD</a:t>
            </a:r>
            <a:r>
              <a:rPr lang="en-GB" dirty="0"/>
              <a:t> Conservation Congress</a:t>
            </a:r>
          </a:p>
          <a:p>
            <a:r>
              <a:rPr lang="en-GB" dirty="0"/>
              <a:t>8 September 2021</a:t>
            </a:r>
            <a:endParaRPr lang="en-BE" dirty="0"/>
          </a:p>
        </p:txBody>
      </p:sp>
    </p:spTree>
    <p:extLst>
      <p:ext uri="{BB962C8B-B14F-4D97-AF65-F5344CB8AC3E}">
        <p14:creationId xmlns:p14="http://schemas.microsoft.com/office/powerpoint/2010/main" val="1468242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
        <p:nvSpPr>
          <p:cNvPr id="9" name="Date Placeholder 3">
            <a:extLst>
              <a:ext uri="{FF2B5EF4-FFF2-40B4-BE49-F238E27FC236}">
                <a16:creationId xmlns:a16="http://schemas.microsoft.com/office/drawing/2014/main" id="{FF133B36-835C-4990-9727-90BD03102E88}"/>
              </a:ext>
            </a:extLst>
          </p:cNvPr>
          <p:cNvSpPr>
            <a:spLocks noGrp="1"/>
          </p:cNvSpPr>
          <p:nvPr>
            <p:ph type="dt" sz="half" idx="10"/>
          </p:nvPr>
        </p:nvSpPr>
        <p:spPr>
          <a:xfrm>
            <a:off x="0" y="6408742"/>
            <a:ext cx="3702392" cy="448830"/>
          </a:xfrm>
        </p:spPr>
        <p:txBody>
          <a:bodyPr/>
          <a:lstStyle>
            <a:lvl1pPr>
              <a:defRPr/>
            </a:lvl1pPr>
          </a:lstStyle>
          <a:p>
            <a:r>
              <a:rPr lang="aa-ET"/>
              <a:t>UEPG BOARD MEETING                              19 NOVEMBER 2020, videoconference</a:t>
            </a:r>
            <a:endParaRPr lang="en-US" dirty="0"/>
          </a:p>
        </p:txBody>
      </p:sp>
    </p:spTree>
    <p:extLst>
      <p:ext uri="{BB962C8B-B14F-4D97-AF65-F5344CB8AC3E}">
        <p14:creationId xmlns:p14="http://schemas.microsoft.com/office/powerpoint/2010/main" val="2873195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
        <p:nvSpPr>
          <p:cNvPr id="9" name="Date Placeholder 3">
            <a:extLst>
              <a:ext uri="{FF2B5EF4-FFF2-40B4-BE49-F238E27FC236}">
                <a16:creationId xmlns:a16="http://schemas.microsoft.com/office/drawing/2014/main" id="{ABC9372C-2983-43F5-99A4-0D9845F2581E}"/>
              </a:ext>
            </a:extLst>
          </p:cNvPr>
          <p:cNvSpPr>
            <a:spLocks noGrp="1"/>
          </p:cNvSpPr>
          <p:nvPr>
            <p:ph type="dt" sz="half" idx="2"/>
          </p:nvPr>
        </p:nvSpPr>
        <p:spPr>
          <a:xfrm>
            <a:off x="36290" y="6421591"/>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aa-ET"/>
              <a:t>UEPG BOARD MEETING                              19 NOVEMBER 2020, videoconference</a:t>
            </a:r>
            <a:endParaRPr lang="en-US" dirty="0"/>
          </a:p>
        </p:txBody>
      </p:sp>
    </p:spTree>
    <p:extLst>
      <p:ext uri="{BB962C8B-B14F-4D97-AF65-F5344CB8AC3E}">
        <p14:creationId xmlns:p14="http://schemas.microsoft.com/office/powerpoint/2010/main" val="990194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r>
              <a:rPr lang="aa-ET"/>
              <a:t>UEPG BOARD MEETING                              19 NOVEMBER 2020, videoconference</a:t>
            </a:r>
            <a:endParaRPr lang="en-US" dirty="0"/>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6627038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r>
              <a:rPr lang="aa-ET"/>
              <a:t>UEPG BOARD MEETING                              19 NOVEMBER 2020, videoconference</a:t>
            </a:r>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46607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r>
              <a:rPr lang="aa-ET"/>
              <a:t>UEPG BOARD MEETING                              19 NOVEMBER 2020, videoconference</a:t>
            </a:r>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7302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22CE-A508-49C3-B2D1-887203C4EB72}"/>
              </a:ext>
            </a:extLst>
          </p:cNvPr>
          <p:cNvSpPr>
            <a:spLocks noGrp="1"/>
          </p:cNvSpPr>
          <p:nvPr>
            <p:ph type="title"/>
          </p:nvPr>
        </p:nvSpPr>
        <p:spPr>
          <a:xfrm>
            <a:off x="839788" y="365125"/>
            <a:ext cx="10515600" cy="1325563"/>
          </a:xfrm>
        </p:spPr>
        <p:txBody>
          <a:bodyPr/>
          <a:lstStyle/>
          <a:p>
            <a:r>
              <a:rPr lang="en-US"/>
              <a:t>Click to edit Master title style</a:t>
            </a:r>
            <a:endParaRPr lang="aa-ET"/>
          </a:p>
        </p:txBody>
      </p:sp>
      <p:sp>
        <p:nvSpPr>
          <p:cNvPr id="3" name="Text Placeholder 2">
            <a:extLst>
              <a:ext uri="{FF2B5EF4-FFF2-40B4-BE49-F238E27FC236}">
                <a16:creationId xmlns:a16="http://schemas.microsoft.com/office/drawing/2014/main" id="{E81CF92D-F8DD-4FA6-8A9C-6A262E8D59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E71497-BFFB-48DD-BBF3-6AA17FFC09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Text Placeholder 4">
            <a:extLst>
              <a:ext uri="{FF2B5EF4-FFF2-40B4-BE49-F238E27FC236}">
                <a16:creationId xmlns:a16="http://schemas.microsoft.com/office/drawing/2014/main" id="{E3E9CB32-198C-46B2-8BD4-EA0A445BCD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AA6D8D-386E-48AB-B485-C209E7215E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7" name="Date Placeholder 6">
            <a:extLst>
              <a:ext uri="{FF2B5EF4-FFF2-40B4-BE49-F238E27FC236}">
                <a16:creationId xmlns:a16="http://schemas.microsoft.com/office/drawing/2014/main" id="{DDE89460-19A2-45F1-BA49-E6E1B167042B}"/>
              </a:ext>
            </a:extLst>
          </p:cNvPr>
          <p:cNvSpPr>
            <a:spLocks noGrp="1"/>
          </p:cNvSpPr>
          <p:nvPr>
            <p:ph type="dt" sz="half" idx="10"/>
          </p:nvPr>
        </p:nvSpPr>
        <p:spPr/>
        <p:txBody>
          <a:bodyPr/>
          <a:lstStyle/>
          <a:p>
            <a:r>
              <a:rPr lang="aa-ET"/>
              <a:t>UEPG BOARD MEETING                              19 NOVEMBER 2020, videoconference</a:t>
            </a:r>
          </a:p>
        </p:txBody>
      </p:sp>
      <p:sp>
        <p:nvSpPr>
          <p:cNvPr id="8" name="Footer Placeholder 7">
            <a:extLst>
              <a:ext uri="{FF2B5EF4-FFF2-40B4-BE49-F238E27FC236}">
                <a16:creationId xmlns:a16="http://schemas.microsoft.com/office/drawing/2014/main" id="{E3CE1C88-2656-484E-91C9-2609B6065355}"/>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id="{FAEB479D-CBF2-48BE-8D56-ADD1963D6BD9}"/>
              </a:ext>
            </a:extLst>
          </p:cNvPr>
          <p:cNvSpPr>
            <a:spLocks noGrp="1"/>
          </p:cNvSpPr>
          <p:nvPr>
            <p:ph type="sldNum" sz="quarter" idx="12"/>
          </p:nvPr>
        </p:nvSpPr>
        <p:spPr/>
        <p:txBody>
          <a:bodyPr/>
          <a:lstStyle/>
          <a:p>
            <a:fld id="{C26438B7-15FA-46C8-9CCC-F2D2E0139396}" type="slidenum">
              <a:rPr lang="aa-ET" smtClean="0"/>
              <a:t>‹#›</a:t>
            </a:fld>
            <a:endParaRPr lang="aa-ET"/>
          </a:p>
        </p:txBody>
      </p:sp>
    </p:spTree>
    <p:extLst>
      <p:ext uri="{BB962C8B-B14F-4D97-AF65-F5344CB8AC3E}">
        <p14:creationId xmlns:p14="http://schemas.microsoft.com/office/powerpoint/2010/main" val="5717287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r>
              <a:rPr lang="aa-ET"/>
              <a:t>UEPG BOARD MEETING                              19 NOVEMBER 2020, videoconference</a:t>
            </a:r>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65465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r>
              <a:rPr lang="aa-ET"/>
              <a:t>UEPG BOARD MEETING                              19 NOVEMBER 2020, videoconference</a:t>
            </a:r>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0549874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r>
              <a:rPr lang="aa-ET"/>
              <a:t>UEPG BOARD MEETING                              19 NOVEMBER 2020, videoconference</a:t>
            </a:r>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964623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r>
              <a:rPr lang="aa-ET"/>
              <a:t>UEPG BOARD MEETING                              19 NOVEMBER 2020, videoconference</a:t>
            </a:r>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343459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r>
              <a:rPr lang="aa-ET"/>
              <a:t>UEPG BOARD MEETING                              19 NOVEMBER 2020, videoconference</a:t>
            </a:r>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018173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r>
              <a:rPr lang="aa-ET"/>
              <a:t>UEPG BOARD MEETING                              19 NOVEMBER 2020, videoconference</a:t>
            </a:r>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a:xfrm>
            <a:off x="-206204" y="5459690"/>
            <a:ext cx="4114800" cy="4572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a:xfrm>
            <a:off x="11669678" y="6408742"/>
            <a:ext cx="438652" cy="448830"/>
          </a:xfrm>
          <a:prstGeom prst="rect">
            <a:avLst/>
          </a:prstGeo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277626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BE"/>
          </a:p>
        </p:txBody>
      </p:sp>
    </p:spTree>
    <p:extLst>
      <p:ext uri="{BB962C8B-B14F-4D97-AF65-F5344CB8AC3E}">
        <p14:creationId xmlns:p14="http://schemas.microsoft.com/office/powerpoint/2010/main" val="39117136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26706605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526992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180514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598E-5A8F-40D6-9235-A4CE8A6F3E45}"/>
              </a:ext>
            </a:extLst>
          </p:cNvPr>
          <p:cNvSpPr>
            <a:spLocks noGrp="1"/>
          </p:cNvSpPr>
          <p:nvPr>
            <p:ph type="title"/>
          </p:nvPr>
        </p:nvSpPr>
        <p:spPr/>
        <p:txBody>
          <a:bodyPr/>
          <a:lstStyle/>
          <a:p>
            <a:r>
              <a:rPr lang="en-US"/>
              <a:t>Click to edit Master title style</a:t>
            </a:r>
            <a:endParaRPr lang="aa-ET"/>
          </a:p>
        </p:txBody>
      </p:sp>
      <p:sp>
        <p:nvSpPr>
          <p:cNvPr id="3" name="Date Placeholder 2">
            <a:extLst>
              <a:ext uri="{FF2B5EF4-FFF2-40B4-BE49-F238E27FC236}">
                <a16:creationId xmlns:a16="http://schemas.microsoft.com/office/drawing/2014/main" id="{1B240DBC-77EC-4C33-BB26-DD9DDB11D906}"/>
              </a:ext>
            </a:extLst>
          </p:cNvPr>
          <p:cNvSpPr>
            <a:spLocks noGrp="1"/>
          </p:cNvSpPr>
          <p:nvPr>
            <p:ph type="dt" sz="half" idx="10"/>
          </p:nvPr>
        </p:nvSpPr>
        <p:spPr/>
        <p:txBody>
          <a:bodyPr/>
          <a:lstStyle/>
          <a:p>
            <a:r>
              <a:rPr lang="aa-ET"/>
              <a:t>UEPG BOARD MEETING                              19 NOVEMBER 2020, videoconference</a:t>
            </a:r>
          </a:p>
        </p:txBody>
      </p:sp>
      <p:sp>
        <p:nvSpPr>
          <p:cNvPr id="4" name="Footer Placeholder 3">
            <a:extLst>
              <a:ext uri="{FF2B5EF4-FFF2-40B4-BE49-F238E27FC236}">
                <a16:creationId xmlns:a16="http://schemas.microsoft.com/office/drawing/2014/main" id="{9986019A-8CF0-4372-81B6-7461BF46682B}"/>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id="{C49376DD-8067-4C15-B9A8-6FDB47E9D813}"/>
              </a:ext>
            </a:extLst>
          </p:cNvPr>
          <p:cNvSpPr>
            <a:spLocks noGrp="1"/>
          </p:cNvSpPr>
          <p:nvPr>
            <p:ph type="sldNum" sz="quarter" idx="12"/>
          </p:nvPr>
        </p:nvSpPr>
        <p:spPr/>
        <p:txBody>
          <a:bodyPr/>
          <a:lstStyle/>
          <a:p>
            <a:fld id="{C26438B7-15FA-46C8-9CCC-F2D2E0139396}" type="slidenum">
              <a:rPr lang="aa-ET" smtClean="0"/>
              <a:t>‹#›</a:t>
            </a:fld>
            <a:endParaRPr lang="aa-ET"/>
          </a:p>
        </p:txBody>
      </p:sp>
    </p:spTree>
    <p:extLst>
      <p:ext uri="{BB962C8B-B14F-4D97-AF65-F5344CB8AC3E}">
        <p14:creationId xmlns:p14="http://schemas.microsoft.com/office/powerpoint/2010/main" val="39353349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8113675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Tree>
    <p:extLst>
      <p:ext uri="{BB962C8B-B14F-4D97-AF65-F5344CB8AC3E}">
        <p14:creationId xmlns:p14="http://schemas.microsoft.com/office/powerpoint/2010/main" val="8075284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2913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97020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80221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12498146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24094590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fr-BE"/>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35769123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fr-BE"/>
          </a:p>
        </p:txBody>
      </p:sp>
      <p:sp>
        <p:nvSpPr>
          <p:cNvPr id="3" name="Table Placeholder 2"/>
          <p:cNvSpPr>
            <a:spLocks noGrp="1"/>
          </p:cNvSpPr>
          <p:nvPr>
            <p:ph type="tbl" idx="1"/>
          </p:nvPr>
        </p:nvSpPr>
        <p:spPr>
          <a:xfrm>
            <a:off x="609600" y="1600201"/>
            <a:ext cx="10972800" cy="4525963"/>
          </a:xfrm>
        </p:spPr>
        <p:txBody>
          <a:bodyPr/>
          <a:lstStyle/>
          <a:p>
            <a:pPr lvl="0"/>
            <a:endParaRPr lang="fr-BE" noProof="0"/>
          </a:p>
        </p:txBody>
      </p:sp>
    </p:spTree>
    <p:extLst>
      <p:ext uri="{BB962C8B-B14F-4D97-AF65-F5344CB8AC3E}">
        <p14:creationId xmlns:p14="http://schemas.microsoft.com/office/powerpoint/2010/main" val="155800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FF5BB0-EB7E-4DC6-B14A-0B0109FF1CB5}"/>
              </a:ext>
            </a:extLst>
          </p:cNvPr>
          <p:cNvSpPr>
            <a:spLocks noGrp="1"/>
          </p:cNvSpPr>
          <p:nvPr>
            <p:ph type="dt" sz="half" idx="10"/>
          </p:nvPr>
        </p:nvSpPr>
        <p:spPr/>
        <p:txBody>
          <a:bodyPr/>
          <a:lstStyle/>
          <a:p>
            <a:r>
              <a:rPr lang="aa-ET"/>
              <a:t>UEPG BOARD MEETING                              19 NOVEMBER 2020, videoconference</a:t>
            </a:r>
          </a:p>
        </p:txBody>
      </p:sp>
      <p:sp>
        <p:nvSpPr>
          <p:cNvPr id="3" name="Footer Placeholder 2">
            <a:extLst>
              <a:ext uri="{FF2B5EF4-FFF2-40B4-BE49-F238E27FC236}">
                <a16:creationId xmlns:a16="http://schemas.microsoft.com/office/drawing/2014/main" id="{6E6928C1-9AC4-445F-8A61-F1CD12D79083}"/>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id="{00CFCC54-5B4C-4926-A720-B0F042C51141}"/>
              </a:ext>
            </a:extLst>
          </p:cNvPr>
          <p:cNvSpPr>
            <a:spLocks noGrp="1"/>
          </p:cNvSpPr>
          <p:nvPr>
            <p:ph type="sldNum" sz="quarter" idx="12"/>
          </p:nvPr>
        </p:nvSpPr>
        <p:spPr/>
        <p:txBody>
          <a:bodyPr/>
          <a:lstStyle/>
          <a:p>
            <a:fld id="{C26438B7-15FA-46C8-9CCC-F2D2E0139396}" type="slidenum">
              <a:rPr lang="aa-ET" smtClean="0"/>
              <a:t>‹#›</a:t>
            </a:fld>
            <a:endParaRPr lang="aa-ET"/>
          </a:p>
        </p:txBody>
      </p:sp>
    </p:spTree>
    <p:extLst>
      <p:ext uri="{BB962C8B-B14F-4D97-AF65-F5344CB8AC3E}">
        <p14:creationId xmlns:p14="http://schemas.microsoft.com/office/powerpoint/2010/main" val="143169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6C0F-44AB-4899-963B-1F2ACCF97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Content Placeholder 2">
            <a:extLst>
              <a:ext uri="{FF2B5EF4-FFF2-40B4-BE49-F238E27FC236}">
                <a16:creationId xmlns:a16="http://schemas.microsoft.com/office/drawing/2014/main" id="{97679987-E46A-4CA3-B6D8-9EAD08DFD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Text Placeholder 3">
            <a:extLst>
              <a:ext uri="{FF2B5EF4-FFF2-40B4-BE49-F238E27FC236}">
                <a16:creationId xmlns:a16="http://schemas.microsoft.com/office/drawing/2014/main" id="{A7162F3E-94AE-4C39-ABD6-CDF76CE04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C12037-4FFA-4B47-90FC-72114CF7BCEB}"/>
              </a:ext>
            </a:extLst>
          </p:cNvPr>
          <p:cNvSpPr>
            <a:spLocks noGrp="1"/>
          </p:cNvSpPr>
          <p:nvPr>
            <p:ph type="dt" sz="half" idx="10"/>
          </p:nvPr>
        </p:nvSpPr>
        <p:spPr/>
        <p:txBody>
          <a:bodyPr/>
          <a:lstStyle/>
          <a:p>
            <a:r>
              <a:rPr lang="aa-ET"/>
              <a:t>UEPG BOARD MEETING                              19 NOVEMBER 2020, videoconference</a:t>
            </a:r>
          </a:p>
        </p:txBody>
      </p:sp>
      <p:sp>
        <p:nvSpPr>
          <p:cNvPr id="6" name="Footer Placeholder 5">
            <a:extLst>
              <a:ext uri="{FF2B5EF4-FFF2-40B4-BE49-F238E27FC236}">
                <a16:creationId xmlns:a16="http://schemas.microsoft.com/office/drawing/2014/main" id="{62AAA3AD-03A5-40DE-9F1B-3A03CC04B18B}"/>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85AAECE9-317F-4DFB-B995-4066B616D8AF}"/>
              </a:ext>
            </a:extLst>
          </p:cNvPr>
          <p:cNvSpPr>
            <a:spLocks noGrp="1"/>
          </p:cNvSpPr>
          <p:nvPr>
            <p:ph type="sldNum" sz="quarter" idx="12"/>
          </p:nvPr>
        </p:nvSpPr>
        <p:spPr/>
        <p:txBody>
          <a:bodyPr/>
          <a:lstStyle/>
          <a:p>
            <a:fld id="{C26438B7-15FA-46C8-9CCC-F2D2E0139396}" type="slidenum">
              <a:rPr lang="aa-ET" smtClean="0"/>
              <a:t>‹#›</a:t>
            </a:fld>
            <a:endParaRPr lang="aa-ET"/>
          </a:p>
        </p:txBody>
      </p:sp>
    </p:spTree>
    <p:extLst>
      <p:ext uri="{BB962C8B-B14F-4D97-AF65-F5344CB8AC3E}">
        <p14:creationId xmlns:p14="http://schemas.microsoft.com/office/powerpoint/2010/main" val="21712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B968-B6D1-492D-B6F6-DCDEBB820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Picture Placeholder 2">
            <a:extLst>
              <a:ext uri="{FF2B5EF4-FFF2-40B4-BE49-F238E27FC236}">
                <a16:creationId xmlns:a16="http://schemas.microsoft.com/office/drawing/2014/main" id="{4F0BD5DC-49B8-4904-B651-453FA8349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a16="http://schemas.microsoft.com/office/drawing/2014/main" id="{05B633DD-3282-4747-A73D-5085CB6DE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0266D-6E41-45D0-91E7-6E0ED8CE2661}"/>
              </a:ext>
            </a:extLst>
          </p:cNvPr>
          <p:cNvSpPr>
            <a:spLocks noGrp="1"/>
          </p:cNvSpPr>
          <p:nvPr>
            <p:ph type="dt" sz="half" idx="10"/>
          </p:nvPr>
        </p:nvSpPr>
        <p:spPr/>
        <p:txBody>
          <a:bodyPr/>
          <a:lstStyle/>
          <a:p>
            <a:r>
              <a:rPr lang="aa-ET"/>
              <a:t>UEPG BOARD MEETING                              19 NOVEMBER 2020, videoconference</a:t>
            </a:r>
          </a:p>
        </p:txBody>
      </p:sp>
      <p:sp>
        <p:nvSpPr>
          <p:cNvPr id="6" name="Footer Placeholder 5">
            <a:extLst>
              <a:ext uri="{FF2B5EF4-FFF2-40B4-BE49-F238E27FC236}">
                <a16:creationId xmlns:a16="http://schemas.microsoft.com/office/drawing/2014/main" id="{B3471550-7166-4CF8-AD2D-F6EF33D3331F}"/>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ABABF690-BC33-4BF0-9F5C-6E7CC40009D2}"/>
              </a:ext>
            </a:extLst>
          </p:cNvPr>
          <p:cNvSpPr>
            <a:spLocks noGrp="1"/>
          </p:cNvSpPr>
          <p:nvPr>
            <p:ph type="sldNum" sz="quarter" idx="12"/>
          </p:nvPr>
        </p:nvSpPr>
        <p:spPr/>
        <p:txBody>
          <a:bodyPr/>
          <a:lstStyle/>
          <a:p>
            <a:fld id="{C26438B7-15FA-46C8-9CCC-F2D2E0139396}" type="slidenum">
              <a:rPr lang="aa-ET" smtClean="0"/>
              <a:t>‹#›</a:t>
            </a:fld>
            <a:endParaRPr lang="aa-ET"/>
          </a:p>
        </p:txBody>
      </p:sp>
    </p:spTree>
    <p:extLst>
      <p:ext uri="{BB962C8B-B14F-4D97-AF65-F5344CB8AC3E}">
        <p14:creationId xmlns:p14="http://schemas.microsoft.com/office/powerpoint/2010/main" val="414256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4.gi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3E91C8-5C25-43BF-91DC-1F9B4F2B0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a-ET"/>
          </a:p>
        </p:txBody>
      </p:sp>
      <p:sp>
        <p:nvSpPr>
          <p:cNvPr id="3" name="Text Placeholder 2">
            <a:extLst>
              <a:ext uri="{FF2B5EF4-FFF2-40B4-BE49-F238E27FC236}">
                <a16:creationId xmlns:a16="http://schemas.microsoft.com/office/drawing/2014/main" id="{9234EA96-C61C-4E6A-B50D-9211434BE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A262F1BE-7A8B-4AF6-A773-3413B7FACC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aa-ET"/>
              <a:t>UEPG BOARD MEETING                              19 NOVEMBER 2020, videoconference</a:t>
            </a:r>
          </a:p>
        </p:txBody>
      </p:sp>
      <p:sp>
        <p:nvSpPr>
          <p:cNvPr id="5" name="Footer Placeholder 4">
            <a:extLst>
              <a:ext uri="{FF2B5EF4-FFF2-40B4-BE49-F238E27FC236}">
                <a16:creationId xmlns:a16="http://schemas.microsoft.com/office/drawing/2014/main" id="{C0B8712E-0264-41F9-B054-0BDE7D8225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id="{7A72328E-1FAA-4B7C-9409-83B20EC4AF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438B7-15FA-46C8-9CCC-F2D2E0139396}" type="slidenum">
              <a:rPr lang="aa-ET" smtClean="0"/>
              <a:t>‹#›</a:t>
            </a:fld>
            <a:endParaRPr lang="aa-ET"/>
          </a:p>
        </p:txBody>
      </p:sp>
    </p:spTree>
    <p:extLst>
      <p:ext uri="{BB962C8B-B14F-4D97-AF65-F5344CB8AC3E}">
        <p14:creationId xmlns:p14="http://schemas.microsoft.com/office/powerpoint/2010/main" val="14820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2" y="641317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2" y="6414837"/>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0" y="6404649"/>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en-US" dirty="0"/>
              <a:t>UEPG Economic committee meeting </a:t>
            </a:r>
          </a:p>
          <a:p>
            <a:r>
              <a:rPr lang="en-US" dirty="0"/>
              <a:t>16 October 2020, Videoconference</a:t>
            </a:r>
          </a:p>
        </p:txBody>
      </p:sp>
      <p:sp>
        <p:nvSpPr>
          <p:cNvPr id="14" name="Rectangle 13">
            <a:extLst>
              <a:ext uri="{FF2B5EF4-FFF2-40B4-BE49-F238E27FC236}">
                <a16:creationId xmlns:a16="http://schemas.microsoft.com/office/drawing/2014/main" id="{7E41307B-240F-45D1-AD3E-FC2E419BEBEF}"/>
              </a:ext>
            </a:extLst>
          </p:cNvPr>
          <p:cNvSpPr/>
          <p:nvPr userDrawn="1"/>
        </p:nvSpPr>
        <p:spPr>
          <a:xfrm flipH="1">
            <a:off x="0" y="-5374"/>
            <a:ext cx="12192000"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27D5A0C8-F959-B150-A8F0-9CA465CA6F8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825016" y="6450523"/>
            <a:ext cx="1366982" cy="407477"/>
          </a:xfrm>
          <a:prstGeom prst="rect">
            <a:avLst/>
          </a:prstGeom>
        </p:spPr>
      </p:pic>
    </p:spTree>
    <p:extLst>
      <p:ext uri="{BB962C8B-B14F-4D97-AF65-F5344CB8AC3E}">
        <p14:creationId xmlns:p14="http://schemas.microsoft.com/office/powerpoint/2010/main" val="346403306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2" y="641317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2" y="6414837"/>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0" y="6404649"/>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aa-ET"/>
              <a:t>UEPG BOARD MEETING                              19 NOVEMBER 2020, videoconference</a:t>
            </a:r>
            <a:endParaRPr lang="en-US" dirty="0"/>
          </a:p>
        </p:txBody>
      </p:sp>
      <p:sp>
        <p:nvSpPr>
          <p:cNvPr id="14" name="Rectangle 13">
            <a:extLst>
              <a:ext uri="{FF2B5EF4-FFF2-40B4-BE49-F238E27FC236}">
                <a16:creationId xmlns:a16="http://schemas.microsoft.com/office/drawing/2014/main" id="{7E41307B-240F-45D1-AD3E-FC2E419BEBEF}"/>
              </a:ext>
            </a:extLst>
          </p:cNvPr>
          <p:cNvSpPr/>
          <p:nvPr userDrawn="1"/>
        </p:nvSpPr>
        <p:spPr>
          <a:xfrm flipH="1">
            <a:off x="0" y="-5374"/>
            <a:ext cx="12192000"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642853" y="6413176"/>
            <a:ext cx="1549145" cy="461777"/>
          </a:xfrm>
          <a:prstGeom prst="rect">
            <a:avLst/>
          </a:prstGeom>
        </p:spPr>
      </p:pic>
    </p:spTree>
    <p:extLst>
      <p:ext uri="{BB962C8B-B14F-4D97-AF65-F5344CB8AC3E}">
        <p14:creationId xmlns:p14="http://schemas.microsoft.com/office/powerpoint/2010/main" val="9563879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sldNum="0" hdr="0" ftr="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2" y="641317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2" y="6414837"/>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0" y="6404649"/>
            <a:ext cx="3702392"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en-GB" dirty="0"/>
              <a:t>IUCN </a:t>
            </a:r>
            <a:r>
              <a:rPr lang="en-GB" dirty="0" err="1"/>
              <a:t>WorlD</a:t>
            </a:r>
            <a:r>
              <a:rPr lang="en-GB" dirty="0"/>
              <a:t> Conservation Congress</a:t>
            </a:r>
          </a:p>
          <a:p>
            <a:r>
              <a:rPr lang="en-GB" dirty="0"/>
              <a:t>8 September 2021</a:t>
            </a:r>
            <a:endParaRPr lang="en-BE" dirty="0"/>
          </a:p>
        </p:txBody>
      </p:sp>
      <p:sp>
        <p:nvSpPr>
          <p:cNvPr id="14" name="Rectangle 13">
            <a:extLst>
              <a:ext uri="{FF2B5EF4-FFF2-40B4-BE49-F238E27FC236}">
                <a16:creationId xmlns:a16="http://schemas.microsoft.com/office/drawing/2014/main" id="{7E41307B-240F-45D1-AD3E-FC2E419BEBEF}"/>
              </a:ext>
            </a:extLst>
          </p:cNvPr>
          <p:cNvSpPr/>
          <p:nvPr/>
        </p:nvSpPr>
        <p:spPr>
          <a:xfrm flipH="1">
            <a:off x="0" y="-5374"/>
            <a:ext cx="12192000"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3D507E3-85B0-0CF6-7B4A-9D16CAD90AE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642853" y="6413176"/>
            <a:ext cx="1549145" cy="461777"/>
          </a:xfrm>
          <a:prstGeom prst="rect">
            <a:avLst/>
          </a:prstGeom>
        </p:spPr>
      </p:pic>
    </p:spTree>
    <p:extLst>
      <p:ext uri="{BB962C8B-B14F-4D97-AF65-F5344CB8AC3E}">
        <p14:creationId xmlns:p14="http://schemas.microsoft.com/office/powerpoint/2010/main" val="426727082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2" y="641317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2" y="6414837"/>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0" y="6404649"/>
            <a:ext cx="4038600" cy="448830"/>
          </a:xfrm>
          <a:prstGeom prst="rect">
            <a:avLst/>
          </a:prstGeom>
        </p:spPr>
        <p:txBody>
          <a:bodyPr vert="horz" lIns="91440" tIns="45720" rIns="91440" bIns="45720" rtlCol="0" anchor="ctr"/>
          <a:lstStyle>
            <a:lvl1pPr algn="l">
              <a:defRPr sz="800" cap="all" spc="300" baseline="0">
                <a:solidFill>
                  <a:schemeClr val="bg1"/>
                </a:solidFill>
              </a:defRPr>
            </a:lvl1pPr>
          </a:lstStyle>
          <a:p>
            <a:r>
              <a:rPr lang="en-US" dirty="0"/>
              <a:t>Aggregates Europe - </a:t>
            </a:r>
            <a:r>
              <a:rPr lang="aa-ET" dirty="0"/>
              <a:t>UEPG BOARD MEETING                              </a:t>
            </a:r>
            <a:r>
              <a:rPr lang="en-US" dirty="0"/>
              <a:t>26 April </a:t>
            </a:r>
            <a:r>
              <a:rPr lang="aa-ET" dirty="0"/>
              <a:t>202</a:t>
            </a:r>
            <a:r>
              <a:rPr lang="en-US" dirty="0"/>
              <a:t>3</a:t>
            </a:r>
            <a:r>
              <a:rPr lang="aa-ET" dirty="0"/>
              <a:t>, </a:t>
            </a:r>
            <a:r>
              <a:rPr lang="en-US" dirty="0"/>
              <a:t>Brussels</a:t>
            </a:r>
          </a:p>
        </p:txBody>
      </p:sp>
      <p:sp>
        <p:nvSpPr>
          <p:cNvPr id="14" name="Rectangle 13">
            <a:extLst>
              <a:ext uri="{FF2B5EF4-FFF2-40B4-BE49-F238E27FC236}">
                <a16:creationId xmlns:a16="http://schemas.microsoft.com/office/drawing/2014/main" id="{7E41307B-240F-45D1-AD3E-FC2E419BEBEF}"/>
              </a:ext>
            </a:extLst>
          </p:cNvPr>
          <p:cNvSpPr/>
          <p:nvPr userDrawn="1"/>
        </p:nvSpPr>
        <p:spPr>
          <a:xfrm flipH="1">
            <a:off x="0" y="-5374"/>
            <a:ext cx="12192000"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18091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pic>
        <p:nvPicPr>
          <p:cNvPr id="1028" name="Picture 8"/>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334433" y="6308726"/>
            <a:ext cx="1441451"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9" descr="EU flag"/>
          <p:cNvPicPr>
            <a:picLocks noChangeAspect="1" noChangeArrowheads="1" noCrop="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1837267" y="63087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28150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be.linkedin.com/company/uepg-european-aggregates-association" TargetMode="External"/><Relationship Id="rId7" Type="http://schemas.openxmlformats.org/officeDocument/2006/relationships/hyperlink" Target="https://twitter.com/UEPG_Aggregates" TargetMode="External"/><Relationship Id="rId12"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57.xml"/><Relationship Id="rId6" Type="http://schemas.openxmlformats.org/officeDocument/2006/relationships/image" Target="../media/image17.png"/><Relationship Id="rId11" Type="http://schemas.microsoft.com/office/2007/relationships/hdphoto" Target="../media/hdphoto2.wdp"/><Relationship Id="rId5" Type="http://schemas.openxmlformats.org/officeDocument/2006/relationships/hyperlink" Target="https://www.youtube.com/channel/UCZIjw-xAPoKGTUKczCzAYyQ"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s://www.instagram.com/uepg_ag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hyperlink" Target="https://data.consilium.europa.eu/doc/document/ST-16127-2023-INIT/en/pdf"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nepgrid.ch/storage/app/media/Publications/2022sandandsustainabilityreportfinal.pdf" TargetMode="External"/><Relationship Id="rId1" Type="http://schemas.openxmlformats.org/officeDocument/2006/relationships/slideLayout" Target="../slideLayouts/slideLayout5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indeurope.org/policy/position-papers/the-eu-raw-materials-act-windeuropes-contribution-to-the-european-commission-consultation/"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 Committee</a:t>
            </a:r>
            <a:endParaRPr lang="fr-FR" dirty="0"/>
          </a:p>
        </p:txBody>
      </p:sp>
      <p:sp>
        <p:nvSpPr>
          <p:cNvPr id="3" name="Subtitle 2"/>
          <p:cNvSpPr>
            <a:spLocks noGrp="1"/>
          </p:cNvSpPr>
          <p:nvPr>
            <p:ph type="subTitle" idx="1"/>
          </p:nvPr>
        </p:nvSpPr>
        <p:spPr/>
        <p:txBody>
          <a:bodyPr/>
          <a:lstStyle/>
          <a:p>
            <a:endParaRPr lang="fr-FR"/>
          </a:p>
        </p:txBody>
      </p:sp>
      <p:pic>
        <p:nvPicPr>
          <p:cNvPr id="4" name="Picture 3" descr="C:\Users\Alev.Somer\Desktop\New folder (3)\Dirk Fincke\DSC_3635.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99000"/>
                    </a14:imgEffect>
                  </a14:imgLayer>
                </a14:imgProps>
              </a:ext>
              <a:ext uri="{28A0092B-C50C-407E-A947-70E740481C1C}">
                <a14:useLocalDpi xmlns:a14="http://schemas.microsoft.com/office/drawing/2010/main"/>
              </a:ext>
            </a:extLst>
          </a:blip>
          <a:srcRect t="26272" b="551"/>
          <a:stretch/>
        </p:blipFill>
        <p:spPr bwMode="auto">
          <a:xfrm>
            <a:off x="-1" y="439184"/>
            <a:ext cx="12192000" cy="59796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4F36AB-DD30-46DF-AEA0-BD7EF96B7168}"/>
              </a:ext>
            </a:extLst>
          </p:cNvPr>
          <p:cNvSpPr txBox="1"/>
          <p:nvPr/>
        </p:nvSpPr>
        <p:spPr>
          <a:xfrm>
            <a:off x="259079" y="3083816"/>
            <a:ext cx="1167384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venir Next LT Pro"/>
                <a:ea typeface="+mn-ea"/>
                <a:cs typeface="+mn-cs"/>
              </a:rPr>
              <a:t> </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3600" b="1" dirty="0">
                <a:solidFill>
                  <a:srgbClr val="FFFFFF"/>
                </a:solidFill>
                <a:latin typeface="Tahoma" panose="020B0604030504040204" pitchFamily="34" charset="0"/>
                <a:ea typeface="Tahoma" panose="020B0604030504040204" pitchFamily="34" charset="0"/>
                <a:cs typeface="Tahoma" panose="020B0604030504040204" pitchFamily="34" charset="0"/>
              </a:rPr>
              <a:t>European and national Mineral Strategies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fr-FR" sz="36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comparison</a:t>
            </a:r>
            <a:endParaRPr kumimoji="0" lang="fr-FR" sz="36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Logo">
            <a:extLst>
              <a:ext uri="{FF2B5EF4-FFF2-40B4-BE49-F238E27FC236}">
                <a16:creationId xmlns:a16="http://schemas.microsoft.com/office/drawing/2014/main" id="{94ABB399-DBE8-1DAD-3228-69C88749466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36288" y="1667059"/>
            <a:ext cx="5075583" cy="1512957"/>
          </a:xfrm>
          <a:prstGeom prst="rect">
            <a:avLst/>
          </a:prstGeom>
        </p:spPr>
      </p:pic>
    </p:spTree>
    <p:extLst>
      <p:ext uri="{BB962C8B-B14F-4D97-AF65-F5344CB8AC3E}">
        <p14:creationId xmlns:p14="http://schemas.microsoft.com/office/powerpoint/2010/main" val="59472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FC77E5-F02B-1B48-833F-28C4A6B1AF97}"/>
              </a:ext>
            </a:extLst>
          </p:cNvPr>
          <p:cNvPicPr>
            <a:picLocks noChangeAspect="1"/>
          </p:cNvPicPr>
          <p:nvPr/>
        </p:nvPicPr>
        <p:blipFill>
          <a:blip r:embed="rId3"/>
          <a:stretch>
            <a:fillRect/>
          </a:stretch>
        </p:blipFill>
        <p:spPr>
          <a:xfrm>
            <a:off x="-74049" y="1137920"/>
            <a:ext cx="12199029" cy="5293360"/>
          </a:xfrm>
          <a:prstGeom prst="rect">
            <a:avLst/>
          </a:prstGeom>
        </p:spPr>
      </p:pic>
      <p:sp>
        <p:nvSpPr>
          <p:cNvPr id="5" name="Date Placeholder 3">
            <a:extLst>
              <a:ext uri="{FF2B5EF4-FFF2-40B4-BE49-F238E27FC236}">
                <a16:creationId xmlns:a16="http://schemas.microsoft.com/office/drawing/2014/main" id="{A0958C96-7F81-4DC4-8CD5-5CE777D06373}"/>
              </a:ext>
            </a:extLst>
          </p:cNvPr>
          <p:cNvSpPr txBox="1">
            <a:spLocks/>
          </p:cNvSpPr>
          <p:nvPr/>
        </p:nvSpPr>
        <p:spPr>
          <a:xfrm>
            <a:off x="287383" y="-6223"/>
            <a:ext cx="11904617" cy="455110"/>
          </a:xfrm>
          <a:prstGeom prst="rect">
            <a:avLst/>
          </a:prstGeom>
        </p:spPr>
        <p:txBody>
          <a:bodyPr vert="horz" lIns="91440" tIns="45720" rIns="91440" bIns="45720" rtlCol="0" anchor="ctr"/>
          <a:lstStyle>
            <a:defPPr>
              <a:defRPr lang="en-BE"/>
            </a:defPPr>
            <a:lvl1pPr marL="0" algn="l" defTabSz="914400" rtl="0" eaLnBrk="1" latinLnBrk="0" hangingPunct="1">
              <a:defRPr sz="800" kern="1200" cap="all" spc="3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300" normalizeH="0" baseline="0" noProof="0" dirty="0">
                <a:ln>
                  <a:noFill/>
                </a:ln>
                <a:solidFill>
                  <a:srgbClr val="FFFFFF"/>
                </a:solidFill>
                <a:effectLst/>
                <a:uLnTx/>
                <a:uFillTx/>
                <a:latin typeface="Avenir Next LT Pro"/>
                <a:ea typeface="+mn-ea"/>
                <a:cs typeface="+mn-cs"/>
              </a:rPr>
              <a:t>Access to Raw Materials</a:t>
            </a:r>
          </a:p>
        </p:txBody>
      </p:sp>
      <p:pic>
        <p:nvPicPr>
          <p:cNvPr id="7" name="Picture 6">
            <a:extLst>
              <a:ext uri="{FF2B5EF4-FFF2-40B4-BE49-F238E27FC236}">
                <a16:creationId xmlns:a16="http://schemas.microsoft.com/office/drawing/2014/main" id="{E1094683-901F-3E44-4DF5-E137DFC60554}"/>
              </a:ext>
            </a:extLst>
          </p:cNvPr>
          <p:cNvPicPr>
            <a:picLocks noChangeAspect="1"/>
          </p:cNvPicPr>
          <p:nvPr/>
        </p:nvPicPr>
        <p:blipFill rotWithShape="1">
          <a:blip r:embed="rId4"/>
          <a:srcRect t="1140" b="81112"/>
          <a:stretch/>
        </p:blipFill>
        <p:spPr>
          <a:xfrm>
            <a:off x="-74048" y="10160"/>
            <a:ext cx="12266048" cy="1229360"/>
          </a:xfrm>
          <a:prstGeom prst="rect">
            <a:avLst/>
          </a:prstGeom>
        </p:spPr>
      </p:pic>
    </p:spTree>
    <p:extLst>
      <p:ext uri="{BB962C8B-B14F-4D97-AF65-F5344CB8AC3E}">
        <p14:creationId xmlns:p14="http://schemas.microsoft.com/office/powerpoint/2010/main" val="156044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0958C96-7F81-4DC4-8CD5-5CE777D06373}"/>
              </a:ext>
            </a:extLst>
          </p:cNvPr>
          <p:cNvSpPr txBox="1">
            <a:spLocks/>
          </p:cNvSpPr>
          <p:nvPr/>
        </p:nvSpPr>
        <p:spPr>
          <a:xfrm>
            <a:off x="287383" y="-6223"/>
            <a:ext cx="11904617" cy="455110"/>
          </a:xfrm>
          <a:prstGeom prst="rect">
            <a:avLst/>
          </a:prstGeom>
        </p:spPr>
        <p:txBody>
          <a:bodyPr vert="horz" lIns="91440" tIns="45720" rIns="91440" bIns="45720" rtlCol="0" anchor="ctr"/>
          <a:lstStyle>
            <a:defPPr>
              <a:defRPr lang="en-BE"/>
            </a:defPPr>
            <a:lvl1pPr marL="0" algn="l" defTabSz="914400" rtl="0" eaLnBrk="1" latinLnBrk="0" hangingPunct="1">
              <a:defRPr sz="800" kern="1200" cap="all" spc="3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300" normalizeH="0" baseline="0" noProof="0" dirty="0">
                <a:ln>
                  <a:noFill/>
                </a:ln>
                <a:solidFill>
                  <a:srgbClr val="FFFFFF"/>
                </a:solidFill>
                <a:effectLst/>
                <a:uLnTx/>
                <a:uFillTx/>
                <a:latin typeface="Avenir Next LT Pro"/>
                <a:ea typeface="+mn-ea"/>
                <a:cs typeface="+mn-cs"/>
              </a:rPr>
              <a:t>Access to Raw Materials</a:t>
            </a:r>
          </a:p>
        </p:txBody>
      </p:sp>
      <p:sp>
        <p:nvSpPr>
          <p:cNvPr id="3" name="TextBox 2">
            <a:extLst>
              <a:ext uri="{FF2B5EF4-FFF2-40B4-BE49-F238E27FC236}">
                <a16:creationId xmlns:a16="http://schemas.microsoft.com/office/drawing/2014/main" id="{2C12C2DF-55F4-B33D-5512-C93BF91E8601}"/>
              </a:ext>
            </a:extLst>
          </p:cNvPr>
          <p:cNvSpPr txBox="1"/>
          <p:nvPr/>
        </p:nvSpPr>
        <p:spPr>
          <a:xfrm>
            <a:off x="182880" y="740906"/>
            <a:ext cx="11826240" cy="46166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LT Pro"/>
                <a:ea typeface="+mn-ea"/>
                <a:cs typeface="+mn-cs"/>
              </a:rPr>
              <a:t>Good practice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venir Next LT Pro"/>
              </a:rPr>
              <a:t>Ireland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venir Next LT Pro"/>
              </a:rPr>
              <a:t>One-stop-shop and greater transparency for licensing system for exploration due to publicly available exploration data.</a:t>
            </a: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Avenir Next LT Pro"/>
            </a:endParaRPr>
          </a:p>
          <a:p>
            <a:pPr lvl="0">
              <a:defRPr/>
            </a:pPr>
            <a:r>
              <a:rPr lang="en-US" b="1" dirty="0">
                <a:solidFill>
                  <a:srgbClr val="000000"/>
                </a:solidFill>
              </a:rPr>
              <a:t>Belgium (Flanders)</a:t>
            </a:r>
          </a:p>
          <a:p>
            <a:pPr lvl="0">
              <a:defRPr/>
            </a:pPr>
            <a:r>
              <a:rPr lang="en-US" dirty="0">
                <a:solidFill>
                  <a:srgbClr val="000000"/>
                </a:solidFill>
              </a:rPr>
              <a:t>One-stop-shop by integrating geological information and mineral safeguarding in land use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venir Next LT Pro"/>
                <a:ea typeface="+mn-ea"/>
                <a:cs typeface="+mn-cs"/>
              </a:rPr>
              <a:t>Denmark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venir Next LT Pro"/>
              </a:rPr>
              <a:t>Parallel process: Environmental impact assessment, remediation plans and payment guarantees are done during the permitting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Avenir Next LT Pro"/>
            </a:endParaRPr>
          </a:p>
          <a:p>
            <a:pPr lvl="0">
              <a:defRPr/>
            </a:pPr>
            <a:r>
              <a:rPr lang="en-US" b="1" dirty="0">
                <a:solidFill>
                  <a:srgbClr val="000000"/>
                </a:solidFill>
              </a:rPr>
              <a:t>Norway (proposed)</a:t>
            </a:r>
          </a:p>
          <a:p>
            <a:pPr lvl="0">
              <a:defRPr/>
            </a:pPr>
            <a:r>
              <a:rPr lang="en-US" dirty="0">
                <a:solidFill>
                  <a:srgbClr val="000000"/>
                </a:solidFill>
                <a:latin typeface="Avenir Next LT Pro"/>
              </a:rPr>
              <a:t>Parallel process: </a:t>
            </a:r>
            <a:r>
              <a:rPr lang="en-US" dirty="0">
                <a:solidFill>
                  <a:srgbClr val="000000"/>
                </a:solidFill>
              </a:rPr>
              <a:t>Zone planning and extraction concession are done during the extraction and emission permit procedure.</a:t>
            </a:r>
          </a:p>
        </p:txBody>
      </p:sp>
    </p:spTree>
    <p:extLst>
      <p:ext uri="{BB962C8B-B14F-4D97-AF65-F5344CB8AC3E}">
        <p14:creationId xmlns:p14="http://schemas.microsoft.com/office/powerpoint/2010/main" val="847441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4" name="Picture 1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8152" r="60"/>
          <a:stretch/>
        </p:blipFill>
        <p:spPr bwMode="auto">
          <a:xfrm>
            <a:off x="-71120" y="-27384"/>
            <a:ext cx="12263120"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880360" y="274638"/>
            <a:ext cx="4244024" cy="6309320"/>
          </a:xfrm>
          <a:prstGeom prst="rect">
            <a:avLst/>
          </a:prstGeom>
          <a:solidFill>
            <a:schemeClr val="tx2">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itle 1"/>
          <p:cNvSpPr txBox="1">
            <a:spLocks/>
          </p:cNvSpPr>
          <p:nvPr/>
        </p:nvSpPr>
        <p:spPr>
          <a:xfrm>
            <a:off x="7004751" y="1116883"/>
            <a:ext cx="4207511" cy="2540275"/>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0" fontAlgn="auto" latinLnBrk="0" hangingPunct="0">
              <a:lnSpc>
                <a:spcPct val="100000"/>
              </a:lnSpc>
              <a:spcBef>
                <a:spcPct val="20000"/>
              </a:spcBef>
              <a:spcAft>
                <a:spcPts val="0"/>
              </a:spcAft>
              <a:buClrTx/>
              <a:buSzTx/>
              <a:buFontTx/>
              <a:buNone/>
              <a:tabLst/>
              <a:defRPr/>
            </a:pPr>
            <a:endParaRPr kumimoji="0" lang="en-US" sz="2400" b="1" i="1"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Aggregates Europe - UEPG</a:t>
            </a: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fr-FR" sz="3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Square de Meeûs 40, 1000 Brussels</a:t>
            </a:r>
            <a:endParaRPr kumimoji="0" lang="en-GB" sz="3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3000" b="0" i="0" u="sng"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secretariat@</a:t>
            </a:r>
            <a:r>
              <a:rPr lang="en-US" sz="3000" u="sng" dirty="0">
                <a:solidFill>
                  <a:prstClr val="white"/>
                </a:solidFill>
                <a:latin typeface="Tahoma" panose="020B0604030504040204" pitchFamily="34" charset="0"/>
                <a:ea typeface="Tahoma" panose="020B0604030504040204" pitchFamily="34" charset="0"/>
                <a:cs typeface="Tahoma" panose="020B0604030504040204" pitchFamily="34" charset="0"/>
              </a:rPr>
              <a:t>aggregates-</a:t>
            </a:r>
            <a:r>
              <a:rPr lang="en-US" sz="3000" u="sng" dirty="0" err="1">
                <a:solidFill>
                  <a:prstClr val="white"/>
                </a:solidFill>
                <a:latin typeface="Tahoma" panose="020B0604030504040204" pitchFamily="34" charset="0"/>
                <a:ea typeface="Tahoma" panose="020B0604030504040204" pitchFamily="34" charset="0"/>
                <a:cs typeface="Tahoma" panose="020B0604030504040204" pitchFamily="34" charset="0"/>
              </a:rPr>
              <a:t>europe</a:t>
            </a:r>
            <a:r>
              <a:rPr kumimoji="0" lang="en-US" sz="3000" b="0" i="0" u="sng"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.eu</a:t>
            </a:r>
            <a:endParaRPr kumimoji="0" lang="en-GB" sz="19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GB" sz="3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EU Transparency Register: 15340821653-49</a:t>
            </a:r>
            <a:endParaRPr kumimoji="0" lang="fr-FR" sz="3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0000"/>
              </a:lnSpc>
              <a:spcBef>
                <a:spcPct val="2000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en-US" sz="3800" b="0" i="0" u="sng"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www.</a:t>
            </a:r>
            <a:r>
              <a:rPr lang="en-US" sz="3800" u="sng" dirty="0">
                <a:solidFill>
                  <a:prstClr val="white"/>
                </a:solidFill>
                <a:latin typeface="Tahoma" panose="020B0604030504040204" pitchFamily="34" charset="0"/>
                <a:ea typeface="Tahoma" panose="020B0604030504040204" pitchFamily="34" charset="0"/>
                <a:cs typeface="Tahoma" panose="020B0604030504040204" pitchFamily="34" charset="0"/>
              </a:rPr>
              <a:t>aggregates-</a:t>
            </a:r>
            <a:r>
              <a:rPr lang="en-US" sz="3800" u="sng" dirty="0" err="1">
                <a:solidFill>
                  <a:prstClr val="white"/>
                </a:solidFill>
                <a:latin typeface="Tahoma" panose="020B0604030504040204" pitchFamily="34" charset="0"/>
                <a:ea typeface="Tahoma" panose="020B0604030504040204" pitchFamily="34" charset="0"/>
                <a:cs typeface="Tahoma" panose="020B0604030504040204" pitchFamily="34" charset="0"/>
              </a:rPr>
              <a:t>europe</a:t>
            </a:r>
            <a:r>
              <a:rPr kumimoji="0" lang="en-US" sz="3800" b="0" i="0" u="sng"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.eu</a:t>
            </a:r>
            <a:endParaRPr kumimoji="0" lang="en-US" sz="3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fr-FR" sz="3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1559496" y="-27384"/>
            <a:ext cx="4896544" cy="2376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800" b="1" dirty="0">
                <a:solidFill>
                  <a:prstClr val="white"/>
                </a:solidFill>
                <a:latin typeface="Tahoma" pitchFamily="34" charset="0"/>
              </a:rPr>
              <a:t>Your voice</a:t>
            </a:r>
            <a:br>
              <a:rPr kumimoji="0" lang="en-US" sz="3800" b="1"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US" sz="3800" b="1" i="0" u="none" strike="noStrike" kern="1200" cap="none" spc="0" normalizeH="0" baseline="0" noProof="0" dirty="0">
                <a:ln>
                  <a:noFill/>
                </a:ln>
                <a:solidFill>
                  <a:prstClr val="white"/>
                </a:solidFill>
                <a:effectLst/>
                <a:uLnTx/>
                <a:uFillTx/>
                <a:latin typeface="Tahoma" pitchFamily="34" charset="0"/>
                <a:ea typeface="+mn-ea"/>
                <a:cs typeface="+mn-cs"/>
              </a:rPr>
              <a:t>in Europe!</a:t>
            </a:r>
            <a:endParaRPr kumimoji="0" lang="fr-FR" sz="3200" b="0" i="0" u="none" strike="noStrike" kern="1200" cap="none" spc="0" normalizeH="0" baseline="0" noProof="0" dirty="0">
              <a:ln>
                <a:noFill/>
              </a:ln>
              <a:solidFill>
                <a:prstClr val="white"/>
              </a:solidFill>
              <a:effectLst/>
              <a:uLnTx/>
              <a:uFillTx/>
              <a:latin typeface="Arial"/>
              <a:ea typeface="+mn-ea"/>
              <a:cs typeface="+mn-cs"/>
            </a:endParaRPr>
          </a:p>
        </p:txBody>
      </p:sp>
      <p:pic>
        <p:nvPicPr>
          <p:cNvPr id="16" name="Picture 2" descr="Related image">
            <a:hlinkClick r:id="rId3"/>
            <a:extLst>
              <a:ext uri="{FF2B5EF4-FFF2-40B4-BE49-F238E27FC236}">
                <a16:creationId xmlns:a16="http://schemas.microsoft.com/office/drawing/2014/main" id="{DBD431B3-367B-680E-E8EA-D1358DBDAC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4751" y="3641574"/>
            <a:ext cx="643785" cy="6437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youtube">
            <a:hlinkClick r:id="rId5"/>
            <a:extLst>
              <a:ext uri="{FF2B5EF4-FFF2-40B4-BE49-F238E27FC236}">
                <a16:creationId xmlns:a16="http://schemas.microsoft.com/office/drawing/2014/main" id="{352FA0F2-E72D-46CD-BDF8-7610B0F2731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26306" y="5769161"/>
            <a:ext cx="643784" cy="6437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twitter">
            <a:hlinkClick r:id="rId7"/>
            <a:extLst>
              <a:ext uri="{FF2B5EF4-FFF2-40B4-BE49-F238E27FC236}">
                <a16:creationId xmlns:a16="http://schemas.microsoft.com/office/drawing/2014/main" id="{99C74535-29AE-EB53-CC31-991390CB543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37682" y="4239279"/>
            <a:ext cx="821032" cy="821032"/>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3F09E46B-D8AB-77BD-C54F-23D197161895}"/>
              </a:ext>
            </a:extLst>
          </p:cNvPr>
          <p:cNvSpPr txBox="1">
            <a:spLocks/>
          </p:cNvSpPr>
          <p:nvPr/>
        </p:nvSpPr>
        <p:spPr>
          <a:xfrm>
            <a:off x="7866398" y="3641574"/>
            <a:ext cx="2923521" cy="62170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0" fontAlgn="auto" latinLnBrk="0" hangingPunct="0">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Aggregates Europe - UEPG</a:t>
            </a:r>
            <a:endParaRPr kumimoji="0" lang="en-US" sz="1800" b="0" i="0" u="none" strike="noStrike" kern="1200" cap="none" spc="0" normalizeH="0" baseline="0" noProof="0" dirty="0">
              <a:ln>
                <a:noFill/>
              </a:ln>
              <a:solidFill>
                <a:srgbClr val="FFFFFF"/>
              </a:solidFill>
              <a:effectLst/>
              <a:uLnTx/>
              <a:uFillTx/>
              <a:latin typeface="Avenir Next LT Pro"/>
              <a:ea typeface="+mj-ea"/>
              <a:cs typeface="+mj-cs"/>
            </a:endParaRPr>
          </a:p>
        </p:txBody>
      </p:sp>
      <p:sp>
        <p:nvSpPr>
          <p:cNvPr id="21" name="Title 1">
            <a:extLst>
              <a:ext uri="{FF2B5EF4-FFF2-40B4-BE49-F238E27FC236}">
                <a16:creationId xmlns:a16="http://schemas.microsoft.com/office/drawing/2014/main" id="{736DACEA-46A2-FFDE-1CE1-0D7434272A18}"/>
              </a:ext>
            </a:extLst>
          </p:cNvPr>
          <p:cNvSpPr txBox="1">
            <a:spLocks/>
          </p:cNvSpPr>
          <p:nvPr/>
        </p:nvSpPr>
        <p:spPr>
          <a:xfrm>
            <a:off x="7786856" y="4318433"/>
            <a:ext cx="2119144" cy="56859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0" fontAlgn="auto" latinLnBrk="0" hangingPunct="0">
              <a:lnSpc>
                <a:spcPct val="100000"/>
              </a:lnSpc>
              <a:spcBef>
                <a:spcPct val="2000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UEPG_Aggregates</a:t>
            </a:r>
            <a:endParaRPr kumimoji="0" lang="fr-FR"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2" name="Picture 2" descr="THE NEW INSTAGRAM LOGO PNG 2021">
            <a:hlinkClick r:id="rId9"/>
            <a:extLst>
              <a:ext uri="{FF2B5EF4-FFF2-40B4-BE49-F238E27FC236}">
                <a16:creationId xmlns:a16="http://schemas.microsoft.com/office/drawing/2014/main" id="{B5E98395-E1D5-A8EF-69C5-9418996621EB}"/>
              </a:ext>
            </a:extLst>
          </p:cNvPr>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3125" b="96429" l="4889" r="98667">
                        <a14:foregroundMark x1="11111" y1="13839" x2="2222" y2="59375"/>
                        <a14:foregroundMark x1="2222" y1="59375" x2="16889" y2="83482"/>
                        <a14:foregroundMark x1="16889" y1="83482" x2="59111" y2="93304"/>
                        <a14:foregroundMark x1="59111" y1="93304" x2="84889" y2="92411"/>
                        <a14:foregroundMark x1="84889" y1="92411" x2="95111" y2="67411"/>
                        <a14:foregroundMark x1="95111" y1="67411" x2="84444" y2="11161"/>
                        <a14:foregroundMark x1="84444" y1="11161" x2="53778" y2="1786"/>
                        <a14:foregroundMark x1="53778" y1="1786" x2="22222" y2="3125"/>
                        <a14:foregroundMark x1="22222" y1="3125" x2="11556" y2="15179"/>
                        <a14:foregroundMark x1="3556" y1="20982" x2="8000" y2="80357"/>
                        <a14:foregroundMark x1="8000" y1="80357" x2="28000" y2="95536"/>
                        <a14:foregroundMark x1="28000" y1="95536" x2="70667" y2="96429"/>
                        <a14:foregroundMark x1="70667" y1="96429" x2="78667" y2="68304"/>
                        <a14:foregroundMark x1="78667" y1="68304" x2="56444" y2="37054"/>
                        <a14:foregroundMark x1="56444" y1="37054" x2="29778" y2="50893"/>
                        <a14:foregroundMark x1="29778" y1="50893" x2="28444" y2="59821"/>
                        <a14:foregroundMark x1="14667" y1="30804" x2="13778" y2="88839"/>
                        <a14:foregroundMark x1="8000" y1="83929" x2="444" y2="54911"/>
                        <a14:foregroundMark x1="444" y1="54911" x2="5333" y2="31696"/>
                        <a14:foregroundMark x1="5333" y1="31696" x2="19111" y2="8482"/>
                        <a14:foregroundMark x1="19111" y1="8482" x2="19111" y2="8482"/>
                        <a14:foregroundMark x1="52444" y1="6250" x2="78667" y2="12500"/>
                        <a14:foregroundMark x1="78667" y1="12500" x2="92444" y2="33036"/>
                        <a14:foregroundMark x1="92444" y1="33036" x2="93778" y2="45536"/>
                        <a14:foregroundMark x1="84889" y1="9821" x2="98667" y2="34821"/>
                        <a14:foregroundMark x1="98667" y1="34821" x2="96444" y2="74554"/>
                        <a14:foregroundMark x1="54667" y1="18750" x2="78222" y2="36161"/>
                        <a14:foregroundMark x1="79111" y1="26786" x2="67556" y2="17857"/>
                        <a14:foregroundMark x1="92613" y1="15961" x2="95111" y2="17411"/>
                        <a14:foregroundMark x1="75111" y1="5804" x2="88726" y2="13706"/>
                        <a14:foregroundMark x1="95111" y1="17411" x2="95111" y2="18304"/>
                        <a14:backgroundMark x1="90667" y1="1786" x2="99111" y2="11161"/>
                        <a14:backgroundMark x1="89333" y1="98661" x2="99556" y2="90179"/>
                      </a14:backgroundRemoval>
                    </a14:imgEffect>
                  </a14:imgLayer>
                </a14:imgProps>
              </a:ext>
              <a:ext uri="{28A0092B-C50C-407E-A947-70E740481C1C}">
                <a14:useLocalDpi xmlns:a14="http://schemas.microsoft.com/office/drawing/2010/main"/>
              </a:ext>
            </a:extLst>
          </a:blip>
          <a:srcRect/>
          <a:stretch>
            <a:fillRect/>
          </a:stretch>
        </p:blipFill>
        <p:spPr bwMode="auto">
          <a:xfrm>
            <a:off x="7055851" y="5089725"/>
            <a:ext cx="541587" cy="539180"/>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78B9FD45-7012-EF20-4DCD-FBE45458868A}"/>
              </a:ext>
            </a:extLst>
          </p:cNvPr>
          <p:cNvSpPr txBox="1">
            <a:spLocks/>
          </p:cNvSpPr>
          <p:nvPr/>
        </p:nvSpPr>
        <p:spPr>
          <a:xfrm>
            <a:off x="7825733" y="5060311"/>
            <a:ext cx="1265657" cy="568594"/>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0" fontAlgn="auto" latinLnBrk="0" hangingPunct="0">
              <a:lnSpc>
                <a:spcPct val="100000"/>
              </a:lnSpc>
              <a:spcBef>
                <a:spcPct val="2000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uepg_agg</a:t>
            </a:r>
            <a:endParaRPr kumimoji="0" lang="fr-FR"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Title 1">
            <a:extLst>
              <a:ext uri="{FF2B5EF4-FFF2-40B4-BE49-F238E27FC236}">
                <a16:creationId xmlns:a16="http://schemas.microsoft.com/office/drawing/2014/main" id="{E21853AC-D115-EAC4-AE7A-5D5AD069064E}"/>
              </a:ext>
            </a:extLst>
          </p:cNvPr>
          <p:cNvSpPr txBox="1">
            <a:spLocks/>
          </p:cNvSpPr>
          <p:nvPr/>
        </p:nvSpPr>
        <p:spPr>
          <a:xfrm>
            <a:off x="7866399" y="5844598"/>
            <a:ext cx="2923520" cy="54712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Aggregates Europe - UEPG</a:t>
            </a:r>
          </a:p>
        </p:txBody>
      </p:sp>
      <p:pic>
        <p:nvPicPr>
          <p:cNvPr id="28" name="Picture 27" descr="Logo">
            <a:extLst>
              <a:ext uri="{FF2B5EF4-FFF2-40B4-BE49-F238E27FC236}">
                <a16:creationId xmlns:a16="http://schemas.microsoft.com/office/drawing/2014/main" id="{75B73885-1CE2-FB2A-D712-6796DA826D9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7004751" y="368231"/>
            <a:ext cx="3213583" cy="957922"/>
          </a:xfrm>
          <a:prstGeom prst="rect">
            <a:avLst/>
          </a:prstGeom>
        </p:spPr>
      </p:pic>
    </p:spTree>
    <p:extLst>
      <p:ext uri="{BB962C8B-B14F-4D97-AF65-F5344CB8AC3E}">
        <p14:creationId xmlns:p14="http://schemas.microsoft.com/office/powerpoint/2010/main" val="333766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Content Placeholder 4" descr="A person speaking into a microphone&#10;&#10;Description automatically generated with medium confidence">
            <a:extLst>
              <a:ext uri="{FF2B5EF4-FFF2-40B4-BE49-F238E27FC236}">
                <a16:creationId xmlns:a16="http://schemas.microsoft.com/office/drawing/2014/main" id="{947321AC-886A-4B9B-AE92-0EB3A5FB4AC8}"/>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l="35796" t="12623" r="7480" b="-182"/>
          <a:stretch/>
        </p:blipFill>
        <p:spPr>
          <a:xfrm>
            <a:off x="8341310" y="786612"/>
            <a:ext cx="3412440" cy="3511619"/>
          </a:xfrm>
        </p:spPr>
      </p:pic>
      <p:sp>
        <p:nvSpPr>
          <p:cNvPr id="6" name="ZoneTexte 3">
            <a:extLst>
              <a:ext uri="{FF2B5EF4-FFF2-40B4-BE49-F238E27FC236}">
                <a16:creationId xmlns:a16="http://schemas.microsoft.com/office/drawing/2014/main" id="{33DA40C8-054A-4B02-92F1-0E024613A6F6}"/>
              </a:ext>
            </a:extLst>
          </p:cNvPr>
          <p:cNvSpPr txBox="1"/>
          <p:nvPr/>
        </p:nvSpPr>
        <p:spPr>
          <a:xfrm>
            <a:off x="8291760" y="4329667"/>
            <a:ext cx="367671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Avenir Next LT Pro"/>
                <a:ea typeface="+mn-ea"/>
                <a:cs typeface="+mn-cs"/>
              </a:rPr>
              <a:t>Antonis Antoniou </a:t>
            </a:r>
            <a:r>
              <a:rPr kumimoji="0" lang="en-GB" sz="2000" b="1" i="0" u="none" strike="noStrike" kern="1200" cap="none" spc="0" normalizeH="0" baseline="0" noProof="0" dirty="0" err="1">
                <a:ln>
                  <a:noFill/>
                </a:ln>
                <a:solidFill>
                  <a:srgbClr val="002060"/>
                </a:solidFill>
                <a:effectLst/>
                <a:uLnTx/>
                <a:uFillTx/>
                <a:latin typeface="Avenir Next LT Pro"/>
                <a:ea typeface="+mn-ea"/>
                <a:cs typeface="+mn-cs"/>
              </a:rPr>
              <a:t>Latouros</a:t>
            </a:r>
            <a:endParaRPr kumimoji="0" lang="en-GB" sz="2000" b="1" i="0" u="none" strike="noStrike" kern="1200" cap="none" spc="0" normalizeH="0" baseline="0" noProof="0" dirty="0">
              <a:ln>
                <a:noFill/>
              </a:ln>
              <a:solidFill>
                <a:srgbClr val="00206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lumMod val="50000"/>
                    <a:lumOff val="50000"/>
                  </a:srgbClr>
                </a:solidFill>
                <a:effectLst/>
                <a:uLnTx/>
                <a:uFillTx/>
                <a:latin typeface="Avenir Next LT Pro"/>
                <a:ea typeface="+mn-ea"/>
                <a:cs typeface="+mn-cs"/>
              </a:rPr>
              <a:t>President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lumMod val="50000"/>
                    <a:lumOff val="50000"/>
                  </a:srgbClr>
                </a:solidFill>
                <a:effectLst/>
                <a:uLnTx/>
                <a:uFillTx/>
                <a:latin typeface="Avenir Next LT Pro"/>
                <a:ea typeface="+mn-ea"/>
                <a:cs typeface="+mn-cs"/>
              </a:rPr>
              <a:t>Aggregates Europe - UEPG</a:t>
            </a:r>
            <a:r>
              <a:rPr kumimoji="0" lang="en-GB" sz="2000" b="1" i="0" u="none" strike="noStrike" kern="1200" cap="none" spc="0" normalizeH="0" baseline="0" noProof="0" dirty="0">
                <a:ln>
                  <a:noFill/>
                </a:ln>
                <a:solidFill>
                  <a:srgbClr val="002060"/>
                </a:solidFill>
                <a:effectLst/>
                <a:uLnTx/>
                <a:uFillTx/>
                <a:latin typeface="Avenir Next LT Pro"/>
                <a:ea typeface="+mn-ea"/>
                <a:cs typeface="+mn-cs"/>
              </a:rPr>
              <a:t>	</a:t>
            </a:r>
            <a:endParaRPr kumimoji="0" lang="en-BE" sz="2000" b="0" i="0" u="none" strike="noStrike" kern="1200" cap="none" spc="0" normalizeH="0" baseline="0" noProof="0" dirty="0">
              <a:ln>
                <a:noFill/>
              </a:ln>
              <a:solidFill>
                <a:srgbClr val="000000">
                  <a:lumMod val="50000"/>
                  <a:lumOff val="50000"/>
                </a:srgbClr>
              </a:solidFill>
              <a:effectLst/>
              <a:uLnTx/>
              <a:uFillTx/>
              <a:latin typeface="Avenir Next LT Pro"/>
              <a:ea typeface="+mn-ea"/>
              <a:cs typeface="+mn-cs"/>
            </a:endParaRPr>
          </a:p>
        </p:txBody>
      </p:sp>
      <p:sp>
        <p:nvSpPr>
          <p:cNvPr id="8" name="Date Placeholder 3">
            <a:extLst>
              <a:ext uri="{FF2B5EF4-FFF2-40B4-BE49-F238E27FC236}">
                <a16:creationId xmlns:a16="http://schemas.microsoft.com/office/drawing/2014/main" id="{FDE28954-FA3B-4570-96FF-CF3F906485D6}"/>
              </a:ext>
            </a:extLst>
          </p:cNvPr>
          <p:cNvSpPr txBox="1">
            <a:spLocks/>
          </p:cNvSpPr>
          <p:nvPr/>
        </p:nvSpPr>
        <p:spPr>
          <a:xfrm>
            <a:off x="3373120" y="0"/>
            <a:ext cx="8818880" cy="448830"/>
          </a:xfrm>
          <a:prstGeom prst="rect">
            <a:avLst/>
          </a:prstGeom>
        </p:spPr>
        <p:txBody>
          <a:bodyPr vert="horz" lIns="91440" tIns="45720" rIns="91440" bIns="45720" rtlCol="0" anchor="ctr"/>
          <a:lstStyle>
            <a:defPPr>
              <a:defRPr lang="en-BE"/>
            </a:defPPr>
            <a:lvl1pPr marL="0" algn="l" defTabSz="914400" rtl="0" eaLnBrk="1" latinLnBrk="0" hangingPunct="1">
              <a:defRPr sz="800" kern="1200" cap="all" spc="3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300" normalizeH="0" baseline="0" noProof="0" dirty="0">
                <a:ln>
                  <a:noFill/>
                </a:ln>
                <a:solidFill>
                  <a:srgbClr val="FFFFFF"/>
                </a:solidFill>
                <a:effectLst/>
                <a:uLnTx/>
                <a:uFillTx/>
                <a:latin typeface="Avenir Next LT Pro"/>
                <a:ea typeface="+mn-ea"/>
                <a:cs typeface="+mn-cs"/>
              </a:rPr>
              <a:t>The European Aggregates Industry</a:t>
            </a:r>
          </a:p>
        </p:txBody>
      </p:sp>
      <p:pic>
        <p:nvPicPr>
          <p:cNvPr id="9" name="Picture 8">
            <a:extLst>
              <a:ext uri="{FF2B5EF4-FFF2-40B4-BE49-F238E27FC236}">
                <a16:creationId xmlns:a16="http://schemas.microsoft.com/office/drawing/2014/main" id="{2A378432-E729-4288-AB4C-2604930DAC43}"/>
              </a:ext>
            </a:extLst>
          </p:cNvPr>
          <p:cNvPicPr>
            <a:picLocks noChangeAspect="1"/>
          </p:cNvPicPr>
          <p:nvPr/>
        </p:nvPicPr>
        <p:blipFill rotWithShape="1">
          <a:blip r:embed="rId5"/>
          <a:srcRect t="36061" r="49906" b="3415"/>
          <a:stretch/>
        </p:blipFill>
        <p:spPr>
          <a:xfrm>
            <a:off x="145806" y="2459456"/>
            <a:ext cx="3597333" cy="3095986"/>
          </a:xfrm>
          <a:prstGeom prst="rect">
            <a:avLst/>
          </a:prstGeom>
        </p:spPr>
      </p:pic>
      <p:pic>
        <p:nvPicPr>
          <p:cNvPr id="10" name="Picture 9">
            <a:extLst>
              <a:ext uri="{FF2B5EF4-FFF2-40B4-BE49-F238E27FC236}">
                <a16:creationId xmlns:a16="http://schemas.microsoft.com/office/drawing/2014/main" id="{C015DF83-4CA8-4208-B493-B31D05ADC774}"/>
              </a:ext>
            </a:extLst>
          </p:cNvPr>
          <p:cNvPicPr>
            <a:picLocks noChangeAspect="1"/>
          </p:cNvPicPr>
          <p:nvPr/>
        </p:nvPicPr>
        <p:blipFill rotWithShape="1">
          <a:blip r:embed="rId5"/>
          <a:srcRect l="54219" t="1" b="42753"/>
          <a:stretch/>
        </p:blipFill>
        <p:spPr>
          <a:xfrm>
            <a:off x="4253528" y="1788089"/>
            <a:ext cx="3577393" cy="3186404"/>
          </a:xfrm>
          <a:prstGeom prst="rect">
            <a:avLst/>
          </a:prstGeom>
        </p:spPr>
      </p:pic>
      <p:pic>
        <p:nvPicPr>
          <p:cNvPr id="11" name="Picture 10">
            <a:extLst>
              <a:ext uri="{FF2B5EF4-FFF2-40B4-BE49-F238E27FC236}">
                <a16:creationId xmlns:a16="http://schemas.microsoft.com/office/drawing/2014/main" id="{5870CABB-9577-426C-99EB-59A81ED91293}"/>
              </a:ext>
            </a:extLst>
          </p:cNvPr>
          <p:cNvPicPr>
            <a:picLocks noChangeAspect="1"/>
          </p:cNvPicPr>
          <p:nvPr/>
        </p:nvPicPr>
        <p:blipFill rotWithShape="1">
          <a:blip r:embed="rId5"/>
          <a:srcRect l="54219" t="62165" r="1882" b="11318"/>
          <a:stretch/>
        </p:blipFill>
        <p:spPr>
          <a:xfrm>
            <a:off x="4239972" y="5010507"/>
            <a:ext cx="3261969" cy="1403518"/>
          </a:xfrm>
          <a:prstGeom prst="rect">
            <a:avLst/>
          </a:prstGeom>
        </p:spPr>
      </p:pic>
      <p:sp>
        <p:nvSpPr>
          <p:cNvPr id="12" name="TextBox 11">
            <a:extLst>
              <a:ext uri="{FF2B5EF4-FFF2-40B4-BE49-F238E27FC236}">
                <a16:creationId xmlns:a16="http://schemas.microsoft.com/office/drawing/2014/main" id="{5F637405-0021-41E1-9293-C6D92909CBDF}"/>
              </a:ext>
            </a:extLst>
          </p:cNvPr>
          <p:cNvSpPr txBox="1"/>
          <p:nvPr/>
        </p:nvSpPr>
        <p:spPr>
          <a:xfrm>
            <a:off x="267533" y="701377"/>
            <a:ext cx="802422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Aggregates Europe - UEPG represents the European Aggregates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8CA78"/>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78CA78"/>
                </a:solidFill>
                <a:latin typeface="Arial Black" panose="020B0A04020102020204" pitchFamily="34" charset="0"/>
              </a:rPr>
              <a:t>b</a:t>
            </a:r>
            <a:r>
              <a:rPr kumimoji="0" lang="de-DE" sz="1800" b="0" i="0" u="none" strike="noStrike" kern="1200" cap="none" spc="0" normalizeH="0" baseline="0" noProof="0" dirty="0">
                <a:ln>
                  <a:noFill/>
                </a:ln>
                <a:solidFill>
                  <a:srgbClr val="78CA78"/>
                </a:solidFill>
                <a:effectLst/>
                <a:uLnTx/>
                <a:uFillTx/>
                <a:latin typeface="Arial Black" panose="020B0A04020102020204" pitchFamily="34" charset="0"/>
                <a:ea typeface="+mn-ea"/>
                <a:cs typeface="+mn-cs"/>
              </a:rPr>
              <a:t>y far the largest non-energy extractive industry</a:t>
            </a:r>
            <a:endParaRPr kumimoji="0" lang="en-BE" sz="1800" b="0" i="0" u="none" strike="noStrike" kern="1200" cap="none" spc="0" normalizeH="0" baseline="0" noProof="0" dirty="0">
              <a:ln>
                <a:noFill/>
              </a:ln>
              <a:solidFill>
                <a:srgbClr val="78CA78"/>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04970602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DDB335-0B4A-440B-952C-56DD8DF9EC2A}"/>
              </a:ext>
            </a:extLst>
          </p:cNvPr>
          <p:cNvSpPr>
            <a:spLocks noGrp="1"/>
          </p:cNvSpPr>
          <p:nvPr>
            <p:ph idx="1"/>
          </p:nvPr>
        </p:nvSpPr>
        <p:spPr>
          <a:xfrm>
            <a:off x="362348" y="625151"/>
            <a:ext cx="11118452" cy="5607698"/>
          </a:xfrm>
        </p:spPr>
        <p:txBody>
          <a:bodyPr>
            <a:normAutofit fontScale="92500" lnSpcReduction="20000"/>
          </a:bodyPr>
          <a:lstStyle/>
          <a:p>
            <a:r>
              <a:rPr lang="en-GB" sz="2100" dirty="0">
                <a:solidFill>
                  <a:srgbClr val="051747"/>
                </a:solidFill>
              </a:rPr>
              <a:t>On 18 March 2024, the Council has adopted the </a:t>
            </a:r>
            <a:r>
              <a:rPr lang="en-GB" sz="2100" dirty="0">
                <a:solidFill>
                  <a:srgbClr val="051747"/>
                </a:solidFill>
                <a:hlinkClick r:id="rId2">
                  <a:extLst>
                    <a:ext uri="{A12FA001-AC4F-418D-AE19-62706E023703}">
                      <ahyp:hlinkClr xmlns:ahyp="http://schemas.microsoft.com/office/drawing/2018/hyperlinkcolor" val="tx"/>
                    </a:ext>
                  </a:extLst>
                </a:hlinkClick>
              </a:rPr>
              <a:t>Critical Raw Materials Act</a:t>
            </a:r>
            <a:r>
              <a:rPr lang="en-GB" sz="2100" dirty="0">
                <a:solidFill>
                  <a:srgbClr val="051747"/>
                </a:solidFill>
              </a:rPr>
              <a:t> (CRMA) establishing a framework to ensure a secure and sustainable supply of critical raw materials. </a:t>
            </a:r>
            <a:r>
              <a:rPr lang="en-GB" sz="2100" b="1" dirty="0">
                <a:solidFill>
                  <a:srgbClr val="051747"/>
                </a:solidFill>
              </a:rPr>
              <a:t>Essential raw materials, such as aggregates, are not considered by the CRMA.</a:t>
            </a:r>
          </a:p>
          <a:p>
            <a:r>
              <a:rPr lang="en-GB" sz="2100" dirty="0">
                <a:solidFill>
                  <a:srgbClr val="051747"/>
                </a:solidFill>
              </a:rPr>
              <a:t>The CRMA introduces clear deadlines for permit procedures for EU extracting projects, allows the Commission and member states to recognise a project as strategic, requires supply-chain risk assessments, requires member states to have national exploration plans and </a:t>
            </a:r>
            <a:r>
              <a:rPr lang="en-GB" sz="2100" b="1" dirty="0">
                <a:solidFill>
                  <a:srgbClr val="051747"/>
                </a:solidFill>
              </a:rPr>
              <a:t>ensures the EU’s access to 34 critical and 17 strategic raw materials</a:t>
            </a:r>
            <a:r>
              <a:rPr lang="en-GB" sz="2100" dirty="0">
                <a:solidFill>
                  <a:srgbClr val="051747"/>
                </a:solidFill>
              </a:rPr>
              <a:t> through ambitious benchmarks on extraction, processing, recycling and diversification of import sources.</a:t>
            </a:r>
          </a:p>
          <a:p>
            <a:r>
              <a:rPr lang="en-GB" sz="2100" dirty="0">
                <a:solidFill>
                  <a:srgbClr val="051747"/>
                </a:solidFill>
              </a:rPr>
              <a:t>The CRMA establishes three benchmarks for the EU’s annual consumption of raw materials: 10% from local extraction; 40% to be processed in the EU and 25% to come from recycled materials. To facilitate the development of strategic projects, member states will have to create single points of contact at the relevant administrative level and at the relevant stage in the critical raw materials value chain.</a:t>
            </a:r>
          </a:p>
          <a:p>
            <a:r>
              <a:rPr lang="en-GB" sz="2100" dirty="0">
                <a:solidFill>
                  <a:srgbClr val="051747"/>
                </a:solidFill>
              </a:rPr>
              <a:t>Extraction projects will receive their permits within a maximum period of 27 months, while recycling and processing projects should receive their permits within 15 months, with limited exceptions aimed at ensuring a meaningful engagement with the local communities affected by the projects and a proper environmental impact assessment in complex cases.</a:t>
            </a:r>
            <a:endParaRPr lang="en-GB" dirty="0">
              <a:solidFill>
                <a:srgbClr val="051747"/>
              </a:solidFill>
            </a:endParaRPr>
          </a:p>
          <a:p>
            <a:pPr marL="342900" lvl="0" indent="-342900" algn="just">
              <a:buSzPts val="1100"/>
              <a:buAutoNum type="arabicPeriod"/>
            </a:pPr>
            <a:endParaRPr lang="en-GB" sz="2500" dirty="0">
              <a:solidFill>
                <a:srgbClr val="051747"/>
              </a:solidFill>
            </a:endParaRPr>
          </a:p>
        </p:txBody>
      </p:sp>
      <p:sp>
        <p:nvSpPr>
          <p:cNvPr id="5" name="Date Placeholder 3">
            <a:extLst>
              <a:ext uri="{FF2B5EF4-FFF2-40B4-BE49-F238E27FC236}">
                <a16:creationId xmlns:a16="http://schemas.microsoft.com/office/drawing/2014/main" id="{A0958C96-7F81-4DC4-8CD5-5CE777D06373}"/>
              </a:ext>
            </a:extLst>
          </p:cNvPr>
          <p:cNvSpPr txBox="1">
            <a:spLocks/>
          </p:cNvSpPr>
          <p:nvPr/>
        </p:nvSpPr>
        <p:spPr>
          <a:xfrm>
            <a:off x="287383" y="-6223"/>
            <a:ext cx="11904617" cy="455110"/>
          </a:xfrm>
          <a:prstGeom prst="rect">
            <a:avLst/>
          </a:prstGeom>
        </p:spPr>
        <p:txBody>
          <a:bodyPr vert="horz" lIns="91440" tIns="45720" rIns="91440" bIns="45720" rtlCol="0" anchor="ctr"/>
          <a:lstStyle>
            <a:defPPr>
              <a:defRPr lang="en-BE"/>
            </a:defPPr>
            <a:lvl1pPr marL="0" algn="l" defTabSz="914400" rtl="0" eaLnBrk="1" latinLnBrk="0" hangingPunct="1">
              <a:defRPr sz="800" kern="1200" cap="all" spc="3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300" normalizeH="0" baseline="0" noProof="0" dirty="0">
                <a:ln>
                  <a:noFill/>
                </a:ln>
                <a:solidFill>
                  <a:srgbClr val="FFFFFF"/>
                </a:solidFill>
                <a:effectLst/>
                <a:uLnTx/>
                <a:uFillTx/>
                <a:latin typeface="Avenir Next LT Pro"/>
                <a:ea typeface="+mn-ea"/>
                <a:cs typeface="+mn-cs"/>
              </a:rPr>
              <a:t>European Critical Raw Materials Act</a:t>
            </a:r>
          </a:p>
        </p:txBody>
      </p:sp>
    </p:spTree>
    <p:extLst>
      <p:ext uri="{BB962C8B-B14F-4D97-AF65-F5344CB8AC3E}">
        <p14:creationId xmlns:p14="http://schemas.microsoft.com/office/powerpoint/2010/main" val="374588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A38EA419-FB30-4648-96C2-05E872A97A96}"/>
              </a:ext>
            </a:extLst>
          </p:cNvPr>
          <p:cNvSpPr txBox="1">
            <a:spLocks/>
          </p:cNvSpPr>
          <p:nvPr/>
        </p:nvSpPr>
        <p:spPr>
          <a:xfrm>
            <a:off x="1" y="-6223"/>
            <a:ext cx="12192000" cy="448830"/>
          </a:xfrm>
          <a:prstGeom prst="rect">
            <a:avLst/>
          </a:prstGeom>
        </p:spPr>
        <p:txBody>
          <a:bodyPr vert="horz" lIns="91440" tIns="45720" rIns="91440" bIns="45720" rtlCol="0" anchor="ctr"/>
          <a:lstStyle>
            <a:defPPr>
              <a:defRPr lang="aa-ET"/>
            </a:defPPr>
            <a:lvl1pPr marL="0" algn="l" defTabSz="914400" rtl="0" eaLnBrk="1" latinLnBrk="0" hangingPunct="1">
              <a:defRPr sz="800" kern="1200" cap="all" spc="3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300" normalizeH="0" baseline="0" noProof="0" dirty="0">
                <a:ln>
                  <a:noFill/>
                </a:ln>
                <a:solidFill>
                  <a:srgbClr val="FFFFFF"/>
                </a:solidFill>
                <a:effectLst/>
                <a:uLnTx/>
                <a:uFillTx/>
                <a:latin typeface="Avenir Next LT Pro"/>
                <a:ea typeface="+mn-ea"/>
                <a:cs typeface="+mn-cs"/>
              </a:rPr>
              <a:t>UNEP REPORT ON SAND &amp; SUSTAINABILITY</a:t>
            </a:r>
          </a:p>
        </p:txBody>
      </p:sp>
      <p:pic>
        <p:nvPicPr>
          <p:cNvPr id="2" name="Picture 1">
            <a:hlinkClick r:id="rId2"/>
            <a:extLst>
              <a:ext uri="{FF2B5EF4-FFF2-40B4-BE49-F238E27FC236}">
                <a16:creationId xmlns:a16="http://schemas.microsoft.com/office/drawing/2014/main" id="{F998C074-31A0-4399-84C6-58654CA16270}"/>
              </a:ext>
            </a:extLst>
          </p:cNvPr>
          <p:cNvPicPr>
            <a:picLocks noChangeAspect="1"/>
          </p:cNvPicPr>
          <p:nvPr/>
        </p:nvPicPr>
        <p:blipFill>
          <a:blip r:embed="rId3"/>
          <a:stretch>
            <a:fillRect/>
          </a:stretch>
        </p:blipFill>
        <p:spPr>
          <a:xfrm>
            <a:off x="232567" y="981522"/>
            <a:ext cx="3237257" cy="4596782"/>
          </a:xfrm>
          <a:prstGeom prst="rect">
            <a:avLst/>
          </a:prstGeom>
        </p:spPr>
      </p:pic>
      <p:pic>
        <p:nvPicPr>
          <p:cNvPr id="7" name="Picture 6">
            <a:extLst>
              <a:ext uri="{FF2B5EF4-FFF2-40B4-BE49-F238E27FC236}">
                <a16:creationId xmlns:a16="http://schemas.microsoft.com/office/drawing/2014/main" id="{A93AF951-01D5-4CF5-AFDF-A082D0F71737}"/>
              </a:ext>
            </a:extLst>
          </p:cNvPr>
          <p:cNvPicPr>
            <a:picLocks noChangeAspect="1"/>
          </p:cNvPicPr>
          <p:nvPr/>
        </p:nvPicPr>
        <p:blipFill>
          <a:blip r:embed="rId4"/>
          <a:stretch>
            <a:fillRect/>
          </a:stretch>
        </p:blipFill>
        <p:spPr>
          <a:xfrm>
            <a:off x="3612940" y="616998"/>
            <a:ext cx="8466154" cy="5630202"/>
          </a:xfrm>
          <a:prstGeom prst="rect">
            <a:avLst/>
          </a:prstGeom>
        </p:spPr>
      </p:pic>
      <p:sp>
        <p:nvSpPr>
          <p:cNvPr id="3" name="Rectangle: Rounded Corners 2">
            <a:extLst>
              <a:ext uri="{FF2B5EF4-FFF2-40B4-BE49-F238E27FC236}">
                <a16:creationId xmlns:a16="http://schemas.microsoft.com/office/drawing/2014/main" id="{4C46006D-628E-5720-3FF0-55561D38796E}"/>
              </a:ext>
            </a:extLst>
          </p:cNvPr>
          <p:cNvSpPr/>
          <p:nvPr/>
        </p:nvSpPr>
        <p:spPr>
          <a:xfrm>
            <a:off x="3612940" y="981522"/>
            <a:ext cx="7989780" cy="593278"/>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427816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DDB335-0B4A-440B-952C-56DD8DF9EC2A}"/>
              </a:ext>
            </a:extLst>
          </p:cNvPr>
          <p:cNvSpPr>
            <a:spLocks noGrp="1"/>
          </p:cNvSpPr>
          <p:nvPr>
            <p:ph idx="1"/>
          </p:nvPr>
        </p:nvSpPr>
        <p:spPr>
          <a:xfrm>
            <a:off x="375920" y="619760"/>
            <a:ext cx="11572240" cy="5678403"/>
          </a:xfrm>
        </p:spPr>
        <p:txBody>
          <a:bodyPr>
            <a:normAutofit lnSpcReduction="10000"/>
          </a:bodyPr>
          <a:lstStyle/>
          <a:p>
            <a:pPr marL="0" indent="0" algn="just">
              <a:buSzPts val="1100"/>
              <a:buNone/>
            </a:pPr>
            <a:r>
              <a:rPr lang="en-GB" sz="2400" b="1" dirty="0">
                <a:solidFill>
                  <a:srgbClr val="051747"/>
                </a:solidFill>
              </a:rPr>
              <a:t>Why essential raw materials? An example:</a:t>
            </a:r>
          </a:p>
          <a:p>
            <a:pPr marL="0" indent="0">
              <a:buNone/>
            </a:pPr>
            <a:r>
              <a:rPr lang="en-US" sz="1600" b="0" i="1" dirty="0">
                <a:solidFill>
                  <a:srgbClr val="323232"/>
                </a:solidFill>
                <a:effectLst/>
                <a:latin typeface="Calibri" panose="020F0502020204030204" pitchFamily="34" charset="0"/>
              </a:rPr>
              <a:t>“Manufacturing wind turbines and components requires stable, secure supply and cost-competitive supply of raw materials such as concrete, iron, and steel that make up more than 90% of the mass of a turbine, including the foundation.” </a:t>
            </a:r>
            <a:r>
              <a:rPr lang="en-US" sz="1600" i="1" dirty="0">
                <a:solidFill>
                  <a:srgbClr val="323232"/>
                </a:solidFill>
                <a:latin typeface="Calibri" panose="020F0502020204030204" pitchFamily="34" charset="0"/>
                <a:hlinkClick r:id="rId3"/>
              </a:rPr>
              <a:t>Wind Europe, Nov 2022</a:t>
            </a:r>
            <a:endParaRPr lang="en-GB" sz="1800" i="1" dirty="0">
              <a:latin typeface="Calibri" panose="020F0502020204030204" pitchFamily="34" charset="0"/>
              <a:ea typeface="Calibri" panose="020F0502020204030204" pitchFamily="34" charset="0"/>
            </a:endParaRPr>
          </a:p>
          <a:p>
            <a:pPr marL="0" indent="0">
              <a:buNone/>
            </a:pPr>
            <a:r>
              <a:rPr lang="en-GB" b="1" dirty="0">
                <a:solidFill>
                  <a:srgbClr val="051747"/>
                </a:solidFill>
              </a:rPr>
              <a:t>Our colleagues from the German Aggregates Federation (MIRO) stated in the German Parliament during a hearing last week: </a:t>
            </a:r>
          </a:p>
          <a:p>
            <a:pPr marL="457200" indent="-457200">
              <a:buAutoNum type="arabicPeriod"/>
            </a:pPr>
            <a:r>
              <a:rPr lang="en-GB" dirty="0">
                <a:solidFill>
                  <a:srgbClr val="051747"/>
                </a:solidFill>
              </a:rPr>
              <a:t>One 3-megawatt wind turbine requires 1,300 t aggregates for the base plus 700 t for the tower;</a:t>
            </a:r>
          </a:p>
          <a:p>
            <a:pPr marL="457200" indent="-457200">
              <a:buAutoNum type="arabicPeriod"/>
            </a:pPr>
            <a:r>
              <a:rPr lang="en-GB" dirty="0">
                <a:solidFill>
                  <a:srgbClr val="051747"/>
                </a:solidFill>
              </a:rPr>
              <a:t>The German Government plans to build 30 wind turbines per week to achieve the “</a:t>
            </a:r>
            <a:r>
              <a:rPr lang="en-GB" dirty="0" err="1">
                <a:solidFill>
                  <a:srgbClr val="051747"/>
                </a:solidFill>
              </a:rPr>
              <a:t>Energiewende</a:t>
            </a:r>
            <a:r>
              <a:rPr lang="en-GB" dirty="0">
                <a:solidFill>
                  <a:srgbClr val="051747"/>
                </a:solidFill>
              </a:rPr>
              <a:t>”, i.e. 1,560 wind turbines per year;</a:t>
            </a:r>
          </a:p>
          <a:p>
            <a:pPr marL="457200" indent="-457200">
              <a:buAutoNum type="arabicPeriod"/>
            </a:pPr>
            <a:r>
              <a:rPr lang="en-GB" dirty="0">
                <a:solidFill>
                  <a:srgbClr val="051747"/>
                </a:solidFill>
              </a:rPr>
              <a:t>That means more than 3,000,000 t of aggregates per </a:t>
            </a:r>
            <a:br>
              <a:rPr lang="en-GB" dirty="0">
                <a:solidFill>
                  <a:srgbClr val="051747"/>
                </a:solidFill>
              </a:rPr>
            </a:br>
            <a:r>
              <a:rPr lang="en-GB" dirty="0">
                <a:solidFill>
                  <a:srgbClr val="051747"/>
                </a:solidFill>
              </a:rPr>
              <a:t>year for the wind turbines only (not counting for </a:t>
            </a:r>
            <a:br>
              <a:rPr lang="en-GB" dirty="0">
                <a:solidFill>
                  <a:srgbClr val="051747"/>
                </a:solidFill>
              </a:rPr>
            </a:br>
            <a:r>
              <a:rPr lang="en-GB" dirty="0">
                <a:solidFill>
                  <a:srgbClr val="051747"/>
                </a:solidFill>
              </a:rPr>
              <a:t>infrastructure), or the total annual average production </a:t>
            </a:r>
            <a:br>
              <a:rPr lang="en-GB" dirty="0">
                <a:solidFill>
                  <a:srgbClr val="051747"/>
                </a:solidFill>
              </a:rPr>
            </a:br>
            <a:r>
              <a:rPr lang="en-GB" dirty="0">
                <a:solidFill>
                  <a:srgbClr val="051747"/>
                </a:solidFill>
              </a:rPr>
              <a:t>of an additional 20-30 aggregates sites, not yet </a:t>
            </a:r>
            <a:br>
              <a:rPr lang="en-GB" dirty="0">
                <a:solidFill>
                  <a:srgbClr val="051747"/>
                </a:solidFill>
              </a:rPr>
            </a:br>
            <a:r>
              <a:rPr lang="en-GB" dirty="0">
                <a:solidFill>
                  <a:srgbClr val="051747"/>
                </a:solidFill>
              </a:rPr>
              <a:t>permitted.</a:t>
            </a:r>
          </a:p>
          <a:p>
            <a:pPr marL="457200" indent="-457200">
              <a:buAutoNum type="arabicPeriod"/>
            </a:pPr>
            <a:r>
              <a:rPr lang="en-GB" dirty="0">
                <a:solidFill>
                  <a:srgbClr val="051747"/>
                </a:solidFill>
              </a:rPr>
              <a:t>And we need access now!</a:t>
            </a:r>
          </a:p>
        </p:txBody>
      </p:sp>
      <p:sp>
        <p:nvSpPr>
          <p:cNvPr id="5" name="Date Placeholder 3">
            <a:extLst>
              <a:ext uri="{FF2B5EF4-FFF2-40B4-BE49-F238E27FC236}">
                <a16:creationId xmlns:a16="http://schemas.microsoft.com/office/drawing/2014/main" id="{A0958C96-7F81-4DC4-8CD5-5CE777D06373}"/>
              </a:ext>
            </a:extLst>
          </p:cNvPr>
          <p:cNvSpPr txBox="1">
            <a:spLocks/>
          </p:cNvSpPr>
          <p:nvPr/>
        </p:nvSpPr>
        <p:spPr>
          <a:xfrm>
            <a:off x="287383" y="-6223"/>
            <a:ext cx="11904617" cy="455110"/>
          </a:xfrm>
          <a:prstGeom prst="rect">
            <a:avLst/>
          </a:prstGeom>
        </p:spPr>
        <p:txBody>
          <a:bodyPr vert="horz" lIns="91440" tIns="45720" rIns="91440" bIns="45720" rtlCol="0" anchor="ctr"/>
          <a:lstStyle>
            <a:defPPr>
              <a:defRPr lang="en-BE"/>
            </a:defPPr>
            <a:lvl1pPr marL="0" algn="l" defTabSz="914400" rtl="0" eaLnBrk="1" latinLnBrk="0" hangingPunct="1">
              <a:defRPr sz="800" kern="1200" cap="all" spc="3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300" normalizeH="0" baseline="0" noProof="0" dirty="0">
                <a:ln>
                  <a:noFill/>
                </a:ln>
                <a:solidFill>
                  <a:srgbClr val="FFFFFF"/>
                </a:solidFill>
                <a:effectLst/>
                <a:uLnTx/>
                <a:uFillTx/>
                <a:latin typeface="Avenir Next LT Pro"/>
                <a:ea typeface="+mn-ea"/>
                <a:cs typeface="+mn-cs"/>
              </a:rPr>
              <a:t>European Critical Raw Materials Act</a:t>
            </a:r>
          </a:p>
        </p:txBody>
      </p:sp>
      <p:pic>
        <p:nvPicPr>
          <p:cNvPr id="2" name="Picture 1">
            <a:extLst>
              <a:ext uri="{FF2B5EF4-FFF2-40B4-BE49-F238E27FC236}">
                <a16:creationId xmlns:a16="http://schemas.microsoft.com/office/drawing/2014/main" id="{A60B3A9B-D11F-357B-ECCE-CBC4D50F31B7}"/>
              </a:ext>
            </a:extLst>
          </p:cNvPr>
          <p:cNvPicPr>
            <a:picLocks noChangeAspect="1"/>
          </p:cNvPicPr>
          <p:nvPr/>
        </p:nvPicPr>
        <p:blipFill>
          <a:blip r:embed="rId4"/>
          <a:stretch>
            <a:fillRect/>
          </a:stretch>
        </p:blipFill>
        <p:spPr>
          <a:xfrm>
            <a:off x="7137736" y="3520440"/>
            <a:ext cx="4932344" cy="2773362"/>
          </a:xfrm>
          <a:prstGeom prst="rect">
            <a:avLst/>
          </a:prstGeom>
        </p:spPr>
      </p:pic>
    </p:spTree>
    <p:extLst>
      <p:ext uri="{BB962C8B-B14F-4D97-AF65-F5344CB8AC3E}">
        <p14:creationId xmlns:p14="http://schemas.microsoft.com/office/powerpoint/2010/main" val="238185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0958C96-7F81-4DC4-8CD5-5CE777D06373}"/>
              </a:ext>
            </a:extLst>
          </p:cNvPr>
          <p:cNvSpPr txBox="1">
            <a:spLocks/>
          </p:cNvSpPr>
          <p:nvPr/>
        </p:nvSpPr>
        <p:spPr>
          <a:xfrm>
            <a:off x="287383" y="-6223"/>
            <a:ext cx="11904617" cy="455110"/>
          </a:xfrm>
          <a:prstGeom prst="rect">
            <a:avLst/>
          </a:prstGeom>
        </p:spPr>
        <p:txBody>
          <a:bodyPr vert="horz" lIns="91440" tIns="45720" rIns="91440" bIns="45720" rtlCol="0" anchor="ctr"/>
          <a:lstStyle>
            <a:defPPr>
              <a:defRPr lang="en-BE"/>
            </a:defPPr>
            <a:lvl1pPr marL="0" algn="l" defTabSz="914400" rtl="0" eaLnBrk="1" latinLnBrk="0" hangingPunct="1">
              <a:defRPr sz="800" kern="1200" cap="all" spc="3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300" normalizeH="0" baseline="0" noProof="0" dirty="0">
                <a:ln>
                  <a:noFill/>
                </a:ln>
                <a:solidFill>
                  <a:srgbClr val="FFFFFF"/>
                </a:solidFill>
                <a:effectLst/>
                <a:uLnTx/>
                <a:uFillTx/>
                <a:latin typeface="Avenir Next LT Pro"/>
                <a:ea typeface="+mn-ea"/>
                <a:cs typeface="+mn-cs"/>
              </a:rPr>
              <a:t>Access to Raw Materials</a:t>
            </a:r>
          </a:p>
        </p:txBody>
      </p:sp>
      <p:sp>
        <p:nvSpPr>
          <p:cNvPr id="3" name="TextBox 2">
            <a:extLst>
              <a:ext uri="{FF2B5EF4-FFF2-40B4-BE49-F238E27FC236}">
                <a16:creationId xmlns:a16="http://schemas.microsoft.com/office/drawing/2014/main" id="{BA74C72B-20C9-6EE5-7FC2-917CBA2B3D0A}"/>
              </a:ext>
            </a:extLst>
          </p:cNvPr>
          <p:cNvSpPr txBox="1"/>
          <p:nvPr/>
        </p:nvSpPr>
        <p:spPr>
          <a:xfrm>
            <a:off x="143691" y="745709"/>
            <a:ext cx="11904617" cy="5078313"/>
          </a:xfrm>
          <a:prstGeom prst="rect">
            <a:avLst/>
          </a:prstGeom>
          <a:noFill/>
        </p:spPr>
        <p:txBody>
          <a:bodyPr wrap="square">
            <a:spAutoFit/>
          </a:bodyPr>
          <a:lstStyle/>
          <a:p>
            <a:r>
              <a:rPr lang="en-US" b="1" dirty="0"/>
              <a:t>Barriers, Challenges and drivers</a:t>
            </a:r>
          </a:p>
          <a:p>
            <a:r>
              <a:rPr lang="en-US" dirty="0"/>
              <a:t>The extractive industry’s capital-intensive investments, long start-up times, or complex commodity market developments require stable legal framework conditions and efficient public administration. Permitting procedures for licensing of mineral raw materials exploration and extraction are of significant importance for the sector. </a:t>
            </a:r>
          </a:p>
          <a:p>
            <a:endParaRPr lang="en-US" dirty="0"/>
          </a:p>
          <a:p>
            <a:r>
              <a:rPr lang="en-US" b="1" dirty="0"/>
              <a:t>Challenges the permitting systems of EU Member States are confronted with</a:t>
            </a:r>
          </a:p>
          <a:p>
            <a:pPr marL="342900" indent="-342900">
              <a:buAutoNum type="arabicPeriod"/>
            </a:pPr>
            <a:r>
              <a:rPr lang="en-US" dirty="0"/>
              <a:t>Involving different authorities: the permit procedure involves many authorities; in many permitting procedure segments, especially at the local / regional level, qualified personnel may be missing or be insufficiently trained;</a:t>
            </a:r>
          </a:p>
          <a:p>
            <a:pPr marL="342900" indent="-342900">
              <a:buAutoNum type="arabicPeriod"/>
            </a:pPr>
            <a:r>
              <a:rPr lang="en-US" dirty="0"/>
              <a:t>Long time frames: start of </a:t>
            </a:r>
            <a:r>
              <a:rPr lang="en-US" dirty="0" err="1"/>
              <a:t>authorisation</a:t>
            </a:r>
            <a:r>
              <a:rPr lang="en-US" dirty="0"/>
              <a:t> to permit times are </a:t>
            </a:r>
            <a:r>
              <a:rPr lang="en-US" dirty="0" err="1"/>
              <a:t>characterised</a:t>
            </a:r>
            <a:r>
              <a:rPr lang="en-US" dirty="0"/>
              <a:t> by long or unknown time frames for the permit application;</a:t>
            </a:r>
          </a:p>
          <a:p>
            <a:pPr marL="342900" indent="-342900">
              <a:buAutoNum type="arabicPeriod"/>
            </a:pPr>
            <a:r>
              <a:rPr lang="en-US" dirty="0"/>
              <a:t>Multiple and/or conflicting legal provisions: the whole permitting chain sometimes does not have a clear course, since various and sometimes repetitive requirements are requested based on different regulatory policy instruments; and</a:t>
            </a:r>
          </a:p>
          <a:p>
            <a:pPr marL="342900" indent="-342900">
              <a:buAutoNum type="arabicPeriod"/>
            </a:pPr>
            <a:r>
              <a:rPr lang="en-US" dirty="0"/>
              <a:t>Non-transparent or unavailable information: available information and support to applicants or investors (i.e. nature and time frame of the process, as well as the level of permitting fees, royalties, etc.) is not sufficient at the time of permit application. </a:t>
            </a:r>
            <a:endParaRPr lang="en-GB" dirty="0"/>
          </a:p>
        </p:txBody>
      </p:sp>
    </p:spTree>
    <p:extLst>
      <p:ext uri="{BB962C8B-B14F-4D97-AF65-F5344CB8AC3E}">
        <p14:creationId xmlns:p14="http://schemas.microsoft.com/office/powerpoint/2010/main" val="65125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0958C96-7F81-4DC4-8CD5-5CE777D06373}"/>
              </a:ext>
            </a:extLst>
          </p:cNvPr>
          <p:cNvSpPr txBox="1">
            <a:spLocks/>
          </p:cNvSpPr>
          <p:nvPr/>
        </p:nvSpPr>
        <p:spPr>
          <a:xfrm>
            <a:off x="287383" y="-6223"/>
            <a:ext cx="11904617" cy="455110"/>
          </a:xfrm>
          <a:prstGeom prst="rect">
            <a:avLst/>
          </a:prstGeom>
        </p:spPr>
        <p:txBody>
          <a:bodyPr vert="horz" lIns="91440" tIns="45720" rIns="91440" bIns="45720" rtlCol="0" anchor="ctr"/>
          <a:lstStyle>
            <a:defPPr>
              <a:defRPr lang="en-BE"/>
            </a:defPPr>
            <a:lvl1pPr marL="0" algn="l" defTabSz="914400" rtl="0" eaLnBrk="1" latinLnBrk="0" hangingPunct="1">
              <a:defRPr sz="800" kern="1200" cap="all" spc="3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300" normalizeH="0" baseline="0" noProof="0" dirty="0">
                <a:ln>
                  <a:noFill/>
                </a:ln>
                <a:solidFill>
                  <a:srgbClr val="FFFFFF"/>
                </a:solidFill>
                <a:effectLst/>
                <a:uLnTx/>
                <a:uFillTx/>
                <a:latin typeface="Avenir Next LT Pro"/>
                <a:ea typeface="+mn-ea"/>
                <a:cs typeface="+mn-cs"/>
              </a:rPr>
              <a:t>Access to Raw Materials</a:t>
            </a:r>
          </a:p>
        </p:txBody>
      </p:sp>
      <p:sp>
        <p:nvSpPr>
          <p:cNvPr id="3" name="TextBox 2">
            <a:extLst>
              <a:ext uri="{FF2B5EF4-FFF2-40B4-BE49-F238E27FC236}">
                <a16:creationId xmlns:a16="http://schemas.microsoft.com/office/drawing/2014/main" id="{2C12C2DF-55F4-B33D-5512-C93BF91E8601}"/>
              </a:ext>
            </a:extLst>
          </p:cNvPr>
          <p:cNvSpPr txBox="1"/>
          <p:nvPr/>
        </p:nvSpPr>
        <p:spPr>
          <a:xfrm>
            <a:off x="182880" y="740906"/>
            <a:ext cx="11826240" cy="5355312"/>
          </a:xfrm>
          <a:prstGeom prst="rect">
            <a:avLst/>
          </a:prstGeom>
          <a:noFill/>
        </p:spPr>
        <p:txBody>
          <a:bodyPr wrap="square">
            <a:spAutoFit/>
          </a:bodyPr>
          <a:lstStyle/>
          <a:p>
            <a:r>
              <a:rPr lang="en-US" b="1" dirty="0"/>
              <a:t>Permitting Regimes</a:t>
            </a:r>
          </a:p>
          <a:p>
            <a:r>
              <a:rPr lang="en-US" dirty="0"/>
              <a:t>Permitting procedures for the non-energy extractive industries in EU MS revolve around a principal national or regional authority and other collaborating authorities at all levels that issue an exploration or an extraction permit. Three different permitting regimes: </a:t>
            </a:r>
            <a:r>
              <a:rPr lang="en-US" b="1" dirty="0" err="1"/>
              <a:t>centralised</a:t>
            </a:r>
            <a:r>
              <a:rPr lang="en-US" b="1" dirty="0"/>
              <a:t>, </a:t>
            </a:r>
            <a:r>
              <a:rPr lang="en-US" b="1" dirty="0" err="1"/>
              <a:t>decentralised</a:t>
            </a:r>
            <a:r>
              <a:rPr lang="en-US" b="1" dirty="0"/>
              <a:t> or mixed</a:t>
            </a:r>
            <a:r>
              <a:rPr lang="en-US" dirty="0"/>
              <a:t>. </a:t>
            </a:r>
            <a:r>
              <a:rPr lang="en-US" dirty="0" err="1"/>
              <a:t>Centralised</a:t>
            </a:r>
            <a:r>
              <a:rPr lang="en-US" dirty="0"/>
              <a:t> regimes are those where permitting procedures are managed by national level authorities, whereas in </a:t>
            </a:r>
            <a:r>
              <a:rPr lang="en-US" dirty="0" err="1"/>
              <a:t>decentralised</a:t>
            </a:r>
            <a:r>
              <a:rPr lang="en-US" dirty="0"/>
              <a:t> regimes, permits are granted by regional (provincial) or municipal authorities.</a:t>
            </a:r>
          </a:p>
          <a:p>
            <a:endParaRPr lang="en-US" dirty="0"/>
          </a:p>
          <a:p>
            <a:r>
              <a:rPr lang="en-US" b="1" dirty="0"/>
              <a:t>One-stop shops</a:t>
            </a:r>
          </a:p>
          <a:p>
            <a:r>
              <a:rPr lang="en-US" dirty="0"/>
              <a:t>As a solution to more complex permitting regimes, a “one-stop” shop per region or country can act as a “single point of contact’ for a potential investor. Such a regime facilitates the coordination and parallel work of co-authorities, reducing the time for decisions to be made and facilitates potential investor´s perspectives on how to deal with all necessary legislation and permits. Some EU MS, such as Austria, Denmark, Germany, Hungary, Ireland, and Portugal have already introduced such a system which has led to lower timeframes for permitting.</a:t>
            </a:r>
          </a:p>
          <a:p>
            <a:endParaRPr lang="en-US" dirty="0"/>
          </a:p>
          <a:p>
            <a:r>
              <a:rPr lang="en-US" b="1" dirty="0"/>
              <a:t>Permitting time frames</a:t>
            </a:r>
          </a:p>
          <a:p>
            <a:r>
              <a:rPr lang="en-US" dirty="0"/>
              <a:t>As regards the time for acquiring an extraction permit, there is a vast variation among different EU MS: Some EU MS share relatively short time frames, ranging from 2 months in Slovakia, to others that cover longer time frames, such as France (e.g. 10 to 16 months for quarried substances) or Spain (3 to 7 years, this number includes the EIA procedure). </a:t>
            </a:r>
            <a:endParaRPr lang="en-GB" dirty="0"/>
          </a:p>
        </p:txBody>
      </p:sp>
    </p:spTree>
    <p:extLst>
      <p:ext uri="{BB962C8B-B14F-4D97-AF65-F5344CB8AC3E}">
        <p14:creationId xmlns:p14="http://schemas.microsoft.com/office/powerpoint/2010/main" val="125571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0958C96-7F81-4DC4-8CD5-5CE777D06373}"/>
              </a:ext>
            </a:extLst>
          </p:cNvPr>
          <p:cNvSpPr txBox="1">
            <a:spLocks/>
          </p:cNvSpPr>
          <p:nvPr/>
        </p:nvSpPr>
        <p:spPr>
          <a:xfrm>
            <a:off x="287383" y="-6223"/>
            <a:ext cx="11904617" cy="455110"/>
          </a:xfrm>
          <a:prstGeom prst="rect">
            <a:avLst/>
          </a:prstGeom>
        </p:spPr>
        <p:txBody>
          <a:bodyPr vert="horz" lIns="91440" tIns="45720" rIns="91440" bIns="45720" rtlCol="0" anchor="ctr"/>
          <a:lstStyle>
            <a:defPPr>
              <a:defRPr lang="en-BE"/>
            </a:defPPr>
            <a:lvl1pPr marL="0" algn="l" defTabSz="914400" rtl="0" eaLnBrk="1" latinLnBrk="0" hangingPunct="1">
              <a:defRPr sz="800" kern="1200" cap="all" spc="3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300" normalizeH="0" baseline="0" noProof="0" dirty="0">
                <a:ln>
                  <a:noFill/>
                </a:ln>
                <a:solidFill>
                  <a:srgbClr val="FFFFFF"/>
                </a:solidFill>
                <a:effectLst/>
                <a:uLnTx/>
                <a:uFillTx/>
                <a:latin typeface="Avenir Next LT Pro"/>
                <a:ea typeface="+mn-ea"/>
                <a:cs typeface="+mn-cs"/>
              </a:rPr>
              <a:t>Access to Raw Materials</a:t>
            </a:r>
          </a:p>
        </p:txBody>
      </p:sp>
      <p:pic>
        <p:nvPicPr>
          <p:cNvPr id="7" name="Picture 6">
            <a:extLst>
              <a:ext uri="{FF2B5EF4-FFF2-40B4-BE49-F238E27FC236}">
                <a16:creationId xmlns:a16="http://schemas.microsoft.com/office/drawing/2014/main" id="{E1094683-901F-3E44-4DF5-E137DFC60554}"/>
              </a:ext>
            </a:extLst>
          </p:cNvPr>
          <p:cNvPicPr>
            <a:picLocks noChangeAspect="1"/>
          </p:cNvPicPr>
          <p:nvPr/>
        </p:nvPicPr>
        <p:blipFill rotWithShape="1">
          <a:blip r:embed="rId3"/>
          <a:srcRect t="1140"/>
          <a:stretch/>
        </p:blipFill>
        <p:spPr>
          <a:xfrm>
            <a:off x="-74048" y="10160"/>
            <a:ext cx="12266048" cy="6847840"/>
          </a:xfrm>
          <a:prstGeom prst="rect">
            <a:avLst/>
          </a:prstGeom>
        </p:spPr>
      </p:pic>
    </p:spTree>
    <p:extLst>
      <p:ext uri="{BB962C8B-B14F-4D97-AF65-F5344CB8AC3E}">
        <p14:creationId xmlns:p14="http://schemas.microsoft.com/office/powerpoint/2010/main" val="257295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7080D-8DD0-D08B-5379-2332EE8387FA}"/>
              </a:ext>
            </a:extLst>
          </p:cNvPr>
          <p:cNvPicPr>
            <a:picLocks noChangeAspect="1"/>
          </p:cNvPicPr>
          <p:nvPr/>
        </p:nvPicPr>
        <p:blipFill>
          <a:blip r:embed="rId3"/>
          <a:stretch>
            <a:fillRect/>
          </a:stretch>
        </p:blipFill>
        <p:spPr>
          <a:xfrm>
            <a:off x="-74048" y="1178560"/>
            <a:ext cx="12266048" cy="5669280"/>
          </a:xfrm>
          <a:prstGeom prst="rect">
            <a:avLst/>
          </a:prstGeom>
        </p:spPr>
      </p:pic>
      <p:sp>
        <p:nvSpPr>
          <p:cNvPr id="5" name="Date Placeholder 3">
            <a:extLst>
              <a:ext uri="{FF2B5EF4-FFF2-40B4-BE49-F238E27FC236}">
                <a16:creationId xmlns:a16="http://schemas.microsoft.com/office/drawing/2014/main" id="{A0958C96-7F81-4DC4-8CD5-5CE777D06373}"/>
              </a:ext>
            </a:extLst>
          </p:cNvPr>
          <p:cNvSpPr txBox="1">
            <a:spLocks/>
          </p:cNvSpPr>
          <p:nvPr/>
        </p:nvSpPr>
        <p:spPr>
          <a:xfrm>
            <a:off x="287383" y="-6223"/>
            <a:ext cx="11904617" cy="455110"/>
          </a:xfrm>
          <a:prstGeom prst="rect">
            <a:avLst/>
          </a:prstGeom>
        </p:spPr>
        <p:txBody>
          <a:bodyPr vert="horz" lIns="91440" tIns="45720" rIns="91440" bIns="45720" rtlCol="0" anchor="ctr"/>
          <a:lstStyle>
            <a:defPPr>
              <a:defRPr lang="en-BE"/>
            </a:defPPr>
            <a:lvl1pPr marL="0" algn="l" defTabSz="914400" rtl="0" eaLnBrk="1" latinLnBrk="0" hangingPunct="1">
              <a:defRPr sz="800" kern="1200" cap="all" spc="3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300" normalizeH="0" baseline="0" noProof="0" dirty="0">
                <a:ln>
                  <a:noFill/>
                </a:ln>
                <a:solidFill>
                  <a:srgbClr val="FFFFFF"/>
                </a:solidFill>
                <a:effectLst/>
                <a:uLnTx/>
                <a:uFillTx/>
                <a:latin typeface="Avenir Next LT Pro"/>
                <a:ea typeface="+mn-ea"/>
                <a:cs typeface="+mn-cs"/>
              </a:rPr>
              <a:t>Access to Raw Materials</a:t>
            </a:r>
          </a:p>
        </p:txBody>
      </p:sp>
      <p:pic>
        <p:nvPicPr>
          <p:cNvPr id="7" name="Picture 6">
            <a:extLst>
              <a:ext uri="{FF2B5EF4-FFF2-40B4-BE49-F238E27FC236}">
                <a16:creationId xmlns:a16="http://schemas.microsoft.com/office/drawing/2014/main" id="{E1094683-901F-3E44-4DF5-E137DFC60554}"/>
              </a:ext>
            </a:extLst>
          </p:cNvPr>
          <p:cNvPicPr>
            <a:picLocks noChangeAspect="1"/>
          </p:cNvPicPr>
          <p:nvPr/>
        </p:nvPicPr>
        <p:blipFill rotWithShape="1">
          <a:blip r:embed="rId4"/>
          <a:srcRect t="1140" b="81112"/>
          <a:stretch/>
        </p:blipFill>
        <p:spPr>
          <a:xfrm>
            <a:off x="-74048" y="10160"/>
            <a:ext cx="12266048" cy="1229360"/>
          </a:xfrm>
          <a:prstGeom prst="rect">
            <a:avLst/>
          </a:prstGeom>
        </p:spPr>
      </p:pic>
    </p:spTree>
    <p:extLst>
      <p:ext uri="{BB962C8B-B14F-4D97-AF65-F5344CB8AC3E}">
        <p14:creationId xmlns:p14="http://schemas.microsoft.com/office/powerpoint/2010/main" val="25066036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GradientRiseVTI">
  <a:themeElements>
    <a:clrScheme name="AnalogousFromDarkSeedLeftStep">
      <a:dk1>
        <a:srgbClr val="000000"/>
      </a:dk1>
      <a:lt1>
        <a:srgbClr val="FFFFFF"/>
      </a:lt1>
      <a:dk2>
        <a:srgbClr val="233E30"/>
      </a:dk2>
      <a:lt2>
        <a:srgbClr val="EBEAE6"/>
      </a:lt2>
      <a:accent1>
        <a:srgbClr val="4D6CC3"/>
      </a:accent1>
      <a:accent2>
        <a:srgbClr val="3B8CB1"/>
      </a:accent2>
      <a:accent3>
        <a:srgbClr val="46B3A8"/>
      </a:accent3>
      <a:accent4>
        <a:srgbClr val="3BB174"/>
      </a:accent4>
      <a:accent5>
        <a:srgbClr val="48B84F"/>
      </a:accent5>
      <a:accent6>
        <a:srgbClr val="65B13B"/>
      </a:accent6>
      <a:hlink>
        <a:srgbClr val="319548"/>
      </a:hlink>
      <a:folHlink>
        <a:srgbClr val="848484"/>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3.xml><?xml version="1.0" encoding="utf-8"?>
<a:theme xmlns:a="http://schemas.openxmlformats.org/drawingml/2006/main" name="GradientRiseVTI">
  <a:themeElements>
    <a:clrScheme name="AnalogousFromDarkSeedLeftStep">
      <a:dk1>
        <a:srgbClr val="000000"/>
      </a:dk1>
      <a:lt1>
        <a:srgbClr val="FFFFFF"/>
      </a:lt1>
      <a:dk2>
        <a:srgbClr val="233E30"/>
      </a:dk2>
      <a:lt2>
        <a:srgbClr val="EBEAE6"/>
      </a:lt2>
      <a:accent1>
        <a:srgbClr val="4D6CC3"/>
      </a:accent1>
      <a:accent2>
        <a:srgbClr val="3B8CB1"/>
      </a:accent2>
      <a:accent3>
        <a:srgbClr val="46B3A8"/>
      </a:accent3>
      <a:accent4>
        <a:srgbClr val="3BB174"/>
      </a:accent4>
      <a:accent5>
        <a:srgbClr val="48B84F"/>
      </a:accent5>
      <a:accent6>
        <a:srgbClr val="65B13B"/>
      </a:accent6>
      <a:hlink>
        <a:srgbClr val="319548"/>
      </a:hlink>
      <a:folHlink>
        <a:srgbClr val="848484"/>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4.xml><?xml version="1.0" encoding="utf-8"?>
<a:theme xmlns:a="http://schemas.openxmlformats.org/drawingml/2006/main" name="1_GradientRiseVTI">
  <a:themeElements>
    <a:clrScheme name="AnalogousFromDarkSeedLeftStep">
      <a:dk1>
        <a:srgbClr val="000000"/>
      </a:dk1>
      <a:lt1>
        <a:srgbClr val="FFFFFF"/>
      </a:lt1>
      <a:dk2>
        <a:srgbClr val="233E30"/>
      </a:dk2>
      <a:lt2>
        <a:srgbClr val="EBEAE6"/>
      </a:lt2>
      <a:accent1>
        <a:srgbClr val="4D6CC3"/>
      </a:accent1>
      <a:accent2>
        <a:srgbClr val="3B8CB1"/>
      </a:accent2>
      <a:accent3>
        <a:srgbClr val="46B3A8"/>
      </a:accent3>
      <a:accent4>
        <a:srgbClr val="3BB174"/>
      </a:accent4>
      <a:accent5>
        <a:srgbClr val="48B84F"/>
      </a:accent5>
      <a:accent6>
        <a:srgbClr val="65B13B"/>
      </a:accent6>
      <a:hlink>
        <a:srgbClr val="319548"/>
      </a:hlink>
      <a:folHlink>
        <a:srgbClr val="848484"/>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5.xml><?xml version="1.0" encoding="utf-8"?>
<a:theme xmlns:a="http://schemas.openxmlformats.org/drawingml/2006/main" name="2_GradientRiseVTI">
  <a:themeElements>
    <a:clrScheme name="AnalogousFromDarkSeedLeftStep">
      <a:dk1>
        <a:srgbClr val="000000"/>
      </a:dk1>
      <a:lt1>
        <a:srgbClr val="FFFFFF"/>
      </a:lt1>
      <a:dk2>
        <a:srgbClr val="233E30"/>
      </a:dk2>
      <a:lt2>
        <a:srgbClr val="EBEAE6"/>
      </a:lt2>
      <a:accent1>
        <a:srgbClr val="4D6CC3"/>
      </a:accent1>
      <a:accent2>
        <a:srgbClr val="3B8CB1"/>
      </a:accent2>
      <a:accent3>
        <a:srgbClr val="46B3A8"/>
      </a:accent3>
      <a:accent4>
        <a:srgbClr val="3BB174"/>
      </a:accent4>
      <a:accent5>
        <a:srgbClr val="48B84F"/>
      </a:accent5>
      <a:accent6>
        <a:srgbClr val="65B13B"/>
      </a:accent6>
      <a:hlink>
        <a:srgbClr val="319548"/>
      </a:hlink>
      <a:folHlink>
        <a:srgbClr val="848484"/>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6.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DarkSeedLeftStep">
    <a:dk1>
      <a:srgbClr val="000000"/>
    </a:dk1>
    <a:lt1>
      <a:srgbClr val="FFFFFF"/>
    </a:lt1>
    <a:dk2>
      <a:srgbClr val="233E30"/>
    </a:dk2>
    <a:lt2>
      <a:srgbClr val="EBEAE6"/>
    </a:lt2>
    <a:accent1>
      <a:srgbClr val="4D6CC3"/>
    </a:accent1>
    <a:accent2>
      <a:srgbClr val="3B8CB1"/>
    </a:accent2>
    <a:accent3>
      <a:srgbClr val="46B3A8"/>
    </a:accent3>
    <a:accent4>
      <a:srgbClr val="3BB174"/>
    </a:accent4>
    <a:accent5>
      <a:srgbClr val="48B84F"/>
    </a:accent5>
    <a:accent6>
      <a:srgbClr val="65B13B"/>
    </a:accent6>
    <a:hlink>
      <a:srgbClr val="319548"/>
    </a:hlink>
    <a:folHlink>
      <a:srgbClr val="848484"/>
    </a:folHlink>
  </a:clrScheme>
</a:themeOverride>
</file>

<file path=docProps/app.xml><?xml version="1.0" encoding="utf-8"?>
<Properties xmlns="http://schemas.openxmlformats.org/officeDocument/2006/extended-properties" xmlns:vt="http://schemas.openxmlformats.org/officeDocument/2006/docPropsVTypes">
  <TotalTime>4004</TotalTime>
  <Words>1088</Words>
  <Application>Microsoft Office PowerPoint</Application>
  <PresentationFormat>Widescreen</PresentationFormat>
  <Paragraphs>79</Paragraphs>
  <Slides>12</Slides>
  <Notes>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12</vt:i4>
      </vt:variant>
    </vt:vector>
  </HeadingPairs>
  <TitlesOfParts>
    <vt:vector size="24" baseType="lpstr">
      <vt:lpstr>Arial</vt:lpstr>
      <vt:lpstr>Arial Black</vt:lpstr>
      <vt:lpstr>Avenir Next LT Pro</vt:lpstr>
      <vt:lpstr>Calibri</vt:lpstr>
      <vt:lpstr>Calibri Light</vt:lpstr>
      <vt:lpstr>Tahoma</vt:lpstr>
      <vt:lpstr>Custom Design</vt:lpstr>
      <vt:lpstr>4_GradientRiseVTI</vt:lpstr>
      <vt:lpstr>GradientRiseVTI</vt:lpstr>
      <vt:lpstr>1_GradientRiseVTI</vt:lpstr>
      <vt:lpstr>2_GradientRiseVTI</vt:lpstr>
      <vt:lpstr>6_Default Design</vt:lpstr>
      <vt:lpstr>Environment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Committee</dc:title>
  <dc:creator>Isabelle Schmid</dc:creator>
  <cp:lastModifiedBy>ANDREIA PETCU (123022)</cp:lastModifiedBy>
  <cp:revision>371</cp:revision>
  <dcterms:created xsi:type="dcterms:W3CDTF">2020-10-30T09:15:36Z</dcterms:created>
  <dcterms:modified xsi:type="dcterms:W3CDTF">2024-03-19T08:44:30Z</dcterms:modified>
</cp:coreProperties>
</file>